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300" r:id="rId2"/>
    <p:sldId id="301" r:id="rId3"/>
    <p:sldId id="264" r:id="rId4"/>
    <p:sldId id="316" r:id="rId5"/>
    <p:sldId id="327" r:id="rId6"/>
    <p:sldId id="326" r:id="rId7"/>
    <p:sldId id="302" r:id="rId8"/>
    <p:sldId id="306" r:id="rId9"/>
    <p:sldId id="307" r:id="rId10"/>
    <p:sldId id="293" r:id="rId11"/>
    <p:sldId id="309" r:id="rId12"/>
    <p:sldId id="296" r:id="rId13"/>
    <p:sldId id="297" r:id="rId14"/>
    <p:sldId id="303" r:id="rId15"/>
    <p:sldId id="304" r:id="rId16"/>
    <p:sldId id="298" r:id="rId17"/>
    <p:sldId id="311" r:id="rId18"/>
    <p:sldId id="294" r:id="rId19"/>
    <p:sldId id="325" r:id="rId20"/>
    <p:sldId id="319" r:id="rId21"/>
    <p:sldId id="317" r:id="rId22"/>
    <p:sldId id="310" r:id="rId23"/>
    <p:sldId id="328" r:id="rId24"/>
    <p:sldId id="329" r:id="rId25"/>
    <p:sldId id="322" r:id="rId26"/>
    <p:sldId id="330" r:id="rId27"/>
    <p:sldId id="314" r:id="rId28"/>
    <p:sldId id="333" r:id="rId29"/>
    <p:sldId id="332" r:id="rId30"/>
    <p:sldId id="324" r:id="rId31"/>
    <p:sldId id="334" r:id="rId32"/>
    <p:sldId id="323" r:id="rId33"/>
    <p:sldId id="335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7B297D-E348-F840-931B-A2E261293A5B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B68DC-718F-A745-AFE9-04CB2DDB1A3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9B68DC-718F-A745-AFE9-04CB2DDB1A36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The dose makes the poison.  Any thing can be toxic given in ample quantity.  Some require less to be lethal.</a:t>
            </a:r>
          </a:p>
          <a:p>
            <a:endParaRPr lang="en-US"/>
          </a:p>
          <a:p>
            <a:r>
              <a:rPr lang="en-US"/>
              <a:t>Dose are measured in mg(toxins)/Kg(body wt.)</a:t>
            </a:r>
          </a:p>
          <a:p>
            <a:r>
              <a:rPr lang="en-US"/>
              <a:t>CN-  1mg / Kg (wt) Table 10.3</a:t>
            </a:r>
          </a:p>
          <a:p>
            <a:r>
              <a:rPr lang="en-US"/>
              <a:t>       1mg 4 hair strand, </a:t>
            </a:r>
          </a:p>
          <a:p>
            <a:r>
              <a:rPr lang="en-US"/>
              <a:t>125lb - 160 lb  (57 - 73 kg)</a:t>
            </a:r>
          </a:p>
          <a:p>
            <a:endParaRPr lang="en-US"/>
          </a:p>
          <a:p>
            <a:r>
              <a:rPr lang="en-US"/>
              <a:t>LD</a:t>
            </a:r>
            <a:r>
              <a:rPr lang="en-US" sz="1000"/>
              <a:t>50  </a:t>
            </a:r>
            <a:r>
              <a:rPr lang="en-US"/>
              <a:t>is a statistial analysis of data.  It is based onthe lethal dosage of substance (mg/kg) necessary to kill 50% of a large populatin of rats. </a:t>
            </a:r>
          </a:p>
          <a:p>
            <a:endParaRPr lang="en-US"/>
          </a:p>
          <a:p>
            <a:r>
              <a:rPr lang="en-US"/>
              <a:t>But can this data extrapolated to the human population?</a:t>
            </a:r>
          </a:p>
          <a:p>
            <a:r>
              <a:rPr lang="en-US"/>
              <a:t>(Thalomide story, Dioxin and Agent-orange)</a:t>
            </a:r>
          </a:p>
          <a:p>
            <a:endParaRPr lang="en-US"/>
          </a:p>
          <a:p>
            <a:r>
              <a:rPr lang="en-US"/>
              <a:t>A quantitative measure of toxicity </a:t>
            </a:r>
          </a:p>
        </p:txBody>
      </p:sp>
      <p:sp>
        <p:nvSpPr>
          <p:cNvPr id="1945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224906E-D4A5-D74F-A315-5358CD00C084}" type="slidenum">
              <a:rPr lang="en-US"/>
              <a:pPr/>
              <a:t>10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Figure: 18-15a,b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Title: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Dry-Cell Batteries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Caption: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(a) In a common dry-cell battery, the zinc case acts as the anode and a graphite rod immersed in a moist, slightly acidic paste of MnO</a:t>
            </a:r>
            <a:r>
              <a:rPr lang="en-US" baseline="-25000">
                <a:ea typeface="ＭＳ Ｐゴシック" pitchFamily="-110" charset="-128"/>
              </a:rPr>
              <a:t>2</a:t>
            </a:r>
            <a:r>
              <a:rPr lang="en-US">
                <a:ea typeface="ＭＳ Ｐゴシック" pitchFamily="-110" charset="-128"/>
              </a:rPr>
              <a:t> and NH</a:t>
            </a:r>
            <a:r>
              <a:rPr lang="en-US" baseline="-25000">
                <a:ea typeface="ＭＳ Ｐゴシック" pitchFamily="-110" charset="-128"/>
              </a:rPr>
              <a:t>4</a:t>
            </a:r>
            <a:r>
              <a:rPr lang="en-US">
                <a:ea typeface="ＭＳ Ｐゴシック" pitchFamily="-110" charset="-128"/>
              </a:rPr>
              <a:t>Cl acts as the cathode. (b) The longer-lived alkaline batteries now in common use employ a graphite cathode immersed in a paste of MnO</a:t>
            </a:r>
            <a:r>
              <a:rPr lang="en-US" baseline="-25000">
                <a:ea typeface="ＭＳ Ｐゴシック" pitchFamily="-110" charset="-128"/>
              </a:rPr>
              <a:t>2</a:t>
            </a:r>
            <a:r>
              <a:rPr lang="en-US">
                <a:ea typeface="ＭＳ Ｐゴシック" pitchFamily="-110" charset="-128"/>
              </a:rPr>
              <a:t> and a base.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CA35D46-C6D5-354A-AE16-826CA2920829}" type="slidenum">
              <a:rPr lang="en-US"/>
              <a:pPr/>
              <a:t>12</a:t>
            </a:fld>
            <a:endParaRPr lang="en-US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Figure: 18-17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Title: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Lithium Ion Battery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Caption: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In the lithium ion battery, the spontaneous flow of lithium ions from the graphite anode to the lithium transition metal oxide cathode causes a corresponding flow of electrons in the external circuit.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EE37793-429A-674B-9C0C-1498EC1C5049}" type="slidenum">
              <a:rPr lang="en-US"/>
              <a:pPr/>
              <a:t>13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Figure: 18-18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Title: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Hydrogen-Oxygen Fuel Cell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Caption: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In this fuel cell, hydrogen and oxygen combine to form water.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D9FB65B-CFCB-A442-ABD4-DC117C809DA4}" type="slidenum">
              <a:rPr lang="en-US"/>
              <a:pPr/>
              <a:t>16</a:t>
            </a:fld>
            <a:endParaRPr lang="en-US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Figure: 18-19a,b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Title: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Fuel-Cell Breathalyzer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Caption: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The fuel-cell breathalyzer works by oxidizing ethyl alcohol in the breath to acetic acid. The electrical current that is produced is proportional to the concentration of ethyl alcohol in the breath.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Before everyone was environmetally conscious, major industrialize nations contributed mostly to air pollution</a:t>
            </a:r>
          </a:p>
          <a:p>
            <a:endParaRPr lang="en-US"/>
          </a:p>
          <a:p>
            <a:r>
              <a:rPr lang="en-US"/>
              <a:t>Pollution has respect for no boundary.</a:t>
            </a:r>
          </a:p>
          <a:p>
            <a:endParaRPr lang="en-US"/>
          </a:p>
          <a:p>
            <a:r>
              <a:rPr lang="en-US"/>
              <a:t>Q:  Is it fair for World Health Organization(WHO) to set limits to 3rd world countries now that they’re becoming industrialize?                    </a:t>
            </a:r>
          </a:p>
        </p:txBody>
      </p:sp>
      <p:sp>
        <p:nvSpPr>
          <p:cNvPr id="1433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0FA0A98-D718-B94F-A21F-F2C6629AD605}" type="slidenum">
              <a:rPr lang="en-US"/>
              <a:pPr/>
              <a:t>18</a:t>
            </a:fld>
            <a:endParaRPr lang="en-US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Figure: 18-16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Title: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Lead-Acid Storage Battery</a:t>
            </a:r>
          </a:p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0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Caption: </a:t>
            </a:r>
          </a:p>
          <a:p>
            <a:pPr eaLnBrk="1" hangingPunct="1">
              <a:spcBef>
                <a:spcPct val="0"/>
              </a:spcBef>
            </a:pPr>
            <a:r>
              <a:rPr lang="en-US">
                <a:ea typeface="ＭＳ Ｐゴシック" pitchFamily="-110" charset="-128"/>
              </a:rPr>
              <a:t>A lead-acid storage battery consists of six cells wired in series. Each cell contains a porous lead anode and a lead oxide cathode, both immersed in sulfuric acid.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عنوان، ونص، وقصاصة فن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09600" y="171450"/>
            <a:ext cx="7772400" cy="46355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sz="half" idx="1"/>
          </p:nvPr>
        </p:nvSpPr>
        <p:spPr>
          <a:xfrm>
            <a:off x="698500" y="1065213"/>
            <a:ext cx="3810000" cy="2190750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قصاصة الفنية 3"/>
          <p:cNvSpPr>
            <a:spLocks noGrp="1"/>
          </p:cNvSpPr>
          <p:nvPr>
            <p:ph type="clipArt" sz="half" idx="2"/>
          </p:nvPr>
        </p:nvSpPr>
        <p:spPr>
          <a:xfrm>
            <a:off x="4660900" y="1065213"/>
            <a:ext cx="3810000" cy="219075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022DF-FA78-E74F-AE5D-2C2FDDB4C805}" type="datetimeFigureOut">
              <a:rPr lang="en-US" smtClean="0"/>
              <a:pPr/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2F4DC-7168-4949-A9DE-4D4A440EB5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ed-flash.com/Fcat.aspx?catid=8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67000" y="3200400"/>
            <a:ext cx="6477000" cy="914400"/>
          </a:xfrm>
        </p:spPr>
        <p:txBody>
          <a:bodyPr>
            <a:normAutofit/>
          </a:bodyPr>
          <a:lstStyle/>
          <a:p>
            <a:r>
              <a:rPr lang="ar-SA" sz="3600" b="1" dirty="0" err="1" smtClean="0">
                <a:solidFill>
                  <a:srgbClr val="FF0000"/>
                </a:solidFill>
                <a:latin typeface="Arial" charset="0"/>
              </a:rPr>
              <a:t>ماهو</a:t>
            </a:r>
            <a:r>
              <a:rPr lang="ar-SA" sz="3600" b="1" dirty="0" smtClean="0">
                <a:solidFill>
                  <a:srgbClr val="FF0000"/>
                </a:solidFill>
                <a:latin typeface="Arial" charset="0"/>
              </a:rPr>
              <a:t> الرابط العجيب بين الصور !!!</a:t>
            </a:r>
            <a:endParaRPr lang="en-US" sz="3600" b="1" dirty="0" smtClean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2051" name="Picture 4" descr="phone_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163" y="381000"/>
            <a:ext cx="68738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phone_9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3363" y="609600"/>
            <a:ext cx="630237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emOpenCel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0600" y="38100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4343400" y="4191000"/>
            <a:ext cx="3565525" cy="2438400"/>
            <a:chOff x="1344" y="960"/>
            <a:chExt cx="2246" cy="1536"/>
          </a:xfrm>
        </p:grpSpPr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1344" y="1756"/>
              <a:ext cx="2246" cy="740"/>
            </a:xfrm>
            <a:prstGeom prst="cube">
              <a:avLst>
                <a:gd name="adj" fmla="val 21333"/>
              </a:avLst>
            </a:prstGeom>
            <a:solidFill>
              <a:srgbClr val="CCEC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7" name="AutoShape 9"/>
            <p:cNvSpPr>
              <a:spLocks noChangeArrowheads="1"/>
            </p:cNvSpPr>
            <p:nvPr/>
          </p:nvSpPr>
          <p:spPr bwMode="auto">
            <a:xfrm>
              <a:off x="1344" y="1479"/>
              <a:ext cx="2246" cy="1017"/>
            </a:xfrm>
            <a:prstGeom prst="cube">
              <a:avLst>
                <a:gd name="adj" fmla="val 15218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8" name="Line 10"/>
            <p:cNvSpPr>
              <a:spLocks noChangeShapeType="1"/>
            </p:cNvSpPr>
            <p:nvPr/>
          </p:nvSpPr>
          <p:spPr bwMode="auto">
            <a:xfrm flipV="1">
              <a:off x="1939" y="1050"/>
              <a:ext cx="0" cy="43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9" name="Line 11"/>
            <p:cNvSpPr>
              <a:spLocks noChangeShapeType="1"/>
            </p:cNvSpPr>
            <p:nvPr/>
          </p:nvSpPr>
          <p:spPr bwMode="auto">
            <a:xfrm flipV="1">
              <a:off x="1939" y="1050"/>
              <a:ext cx="28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0" name="Line 12"/>
            <p:cNvSpPr>
              <a:spLocks noChangeShapeType="1"/>
            </p:cNvSpPr>
            <p:nvPr/>
          </p:nvSpPr>
          <p:spPr bwMode="auto">
            <a:xfrm flipV="1">
              <a:off x="2227" y="1050"/>
              <a:ext cx="67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1" name="Line 13"/>
            <p:cNvSpPr>
              <a:spLocks noChangeShapeType="1"/>
            </p:cNvSpPr>
            <p:nvPr/>
          </p:nvSpPr>
          <p:spPr bwMode="auto">
            <a:xfrm>
              <a:off x="2899" y="1050"/>
              <a:ext cx="0" cy="42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2" name="Rectangle 14"/>
            <p:cNvSpPr>
              <a:spLocks noChangeArrowheads="1"/>
            </p:cNvSpPr>
            <p:nvPr/>
          </p:nvSpPr>
          <p:spPr bwMode="auto">
            <a:xfrm>
              <a:off x="2841" y="1866"/>
              <a:ext cx="167" cy="527"/>
            </a:xfrm>
            <a:prstGeom prst="rect">
              <a:avLst/>
            </a:prstGeom>
            <a:solidFill>
              <a:srgbClr val="99CC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CA">
                <a:solidFill>
                  <a:srgbClr val="99CCFF"/>
                </a:solidFill>
              </a:endParaRPr>
            </a:p>
          </p:txBody>
        </p:sp>
        <p:sp>
          <p:nvSpPr>
            <p:cNvPr id="2063" name="Line 15"/>
            <p:cNvSpPr>
              <a:spLocks noChangeShapeType="1"/>
            </p:cNvSpPr>
            <p:nvPr/>
          </p:nvSpPr>
          <p:spPr bwMode="auto">
            <a:xfrm flipH="1" flipV="1">
              <a:off x="2841" y="1741"/>
              <a:ext cx="0" cy="2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4" name="Line 16"/>
            <p:cNvSpPr>
              <a:spLocks noChangeShapeType="1"/>
            </p:cNvSpPr>
            <p:nvPr/>
          </p:nvSpPr>
          <p:spPr bwMode="auto">
            <a:xfrm>
              <a:off x="3008" y="1741"/>
              <a:ext cx="0" cy="2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5" name="Line 17"/>
            <p:cNvSpPr>
              <a:spLocks noChangeShapeType="1"/>
            </p:cNvSpPr>
            <p:nvPr/>
          </p:nvSpPr>
          <p:spPr bwMode="auto">
            <a:xfrm>
              <a:off x="2841" y="1554"/>
              <a:ext cx="0" cy="18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6" name="Line 18"/>
            <p:cNvSpPr>
              <a:spLocks noChangeShapeType="1"/>
            </p:cNvSpPr>
            <p:nvPr/>
          </p:nvSpPr>
          <p:spPr bwMode="auto">
            <a:xfrm>
              <a:off x="3008" y="1554"/>
              <a:ext cx="0" cy="18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7" name="Rectangle 19"/>
            <p:cNvSpPr>
              <a:spLocks noChangeArrowheads="1"/>
            </p:cNvSpPr>
            <p:nvPr/>
          </p:nvSpPr>
          <p:spPr bwMode="auto">
            <a:xfrm>
              <a:off x="1843" y="1866"/>
              <a:ext cx="166" cy="527"/>
            </a:xfrm>
            <a:prstGeom prst="rect">
              <a:avLst/>
            </a:prstGeom>
            <a:solidFill>
              <a:srgbClr val="99CC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8" name="Line 20"/>
            <p:cNvSpPr>
              <a:spLocks noChangeShapeType="1"/>
            </p:cNvSpPr>
            <p:nvPr/>
          </p:nvSpPr>
          <p:spPr bwMode="auto">
            <a:xfrm flipH="1" flipV="1">
              <a:off x="1843" y="1741"/>
              <a:ext cx="0" cy="2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9" name="Line 21"/>
            <p:cNvSpPr>
              <a:spLocks noChangeShapeType="1"/>
            </p:cNvSpPr>
            <p:nvPr/>
          </p:nvSpPr>
          <p:spPr bwMode="auto">
            <a:xfrm>
              <a:off x="2009" y="1741"/>
              <a:ext cx="0" cy="2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0" name="Line 22"/>
            <p:cNvSpPr>
              <a:spLocks noChangeShapeType="1"/>
            </p:cNvSpPr>
            <p:nvPr/>
          </p:nvSpPr>
          <p:spPr bwMode="auto">
            <a:xfrm>
              <a:off x="1843" y="1554"/>
              <a:ext cx="0" cy="18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1" name="Line 23"/>
            <p:cNvSpPr>
              <a:spLocks noChangeShapeType="1"/>
            </p:cNvSpPr>
            <p:nvPr/>
          </p:nvSpPr>
          <p:spPr bwMode="auto">
            <a:xfrm>
              <a:off x="2009" y="1554"/>
              <a:ext cx="0" cy="18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2" name="Rectangle 24"/>
            <p:cNvSpPr>
              <a:spLocks noChangeArrowheads="1"/>
            </p:cNvSpPr>
            <p:nvPr/>
          </p:nvSpPr>
          <p:spPr bwMode="auto">
            <a:xfrm>
              <a:off x="1843" y="1338"/>
              <a:ext cx="166" cy="528"/>
            </a:xfrm>
            <a:prstGeom prst="rect">
              <a:avLst/>
            </a:prstGeom>
            <a:solidFill>
              <a:srgbClr val="DDDDDD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3" name="Rectangle 25"/>
            <p:cNvSpPr>
              <a:spLocks noChangeArrowheads="1"/>
            </p:cNvSpPr>
            <p:nvPr/>
          </p:nvSpPr>
          <p:spPr bwMode="auto">
            <a:xfrm>
              <a:off x="2843" y="1338"/>
              <a:ext cx="166" cy="528"/>
            </a:xfrm>
            <a:prstGeom prst="rect">
              <a:avLst/>
            </a:prstGeom>
            <a:solidFill>
              <a:srgbClr val="DDDDDD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4" name="Line 26"/>
            <p:cNvSpPr>
              <a:spLocks noChangeShapeType="1"/>
            </p:cNvSpPr>
            <p:nvPr/>
          </p:nvSpPr>
          <p:spPr bwMode="auto">
            <a:xfrm>
              <a:off x="1820" y="1636"/>
              <a:ext cx="19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5" name="Line 27"/>
            <p:cNvSpPr>
              <a:spLocks noChangeShapeType="1"/>
            </p:cNvSpPr>
            <p:nvPr/>
          </p:nvSpPr>
          <p:spPr bwMode="auto">
            <a:xfrm>
              <a:off x="2831" y="1636"/>
              <a:ext cx="19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6" name="Line 28"/>
            <p:cNvSpPr>
              <a:spLocks noChangeShapeType="1"/>
            </p:cNvSpPr>
            <p:nvPr/>
          </p:nvSpPr>
          <p:spPr bwMode="auto">
            <a:xfrm>
              <a:off x="1843" y="1914"/>
              <a:ext cx="19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7" name="Line 29"/>
            <p:cNvSpPr>
              <a:spLocks noChangeShapeType="1"/>
            </p:cNvSpPr>
            <p:nvPr/>
          </p:nvSpPr>
          <p:spPr bwMode="auto">
            <a:xfrm>
              <a:off x="2836" y="1914"/>
              <a:ext cx="19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8" name="Oval 30" descr="Recycled paper"/>
            <p:cNvSpPr>
              <a:spLocks noChangeArrowheads="1"/>
            </p:cNvSpPr>
            <p:nvPr/>
          </p:nvSpPr>
          <p:spPr bwMode="auto">
            <a:xfrm>
              <a:off x="2365" y="960"/>
              <a:ext cx="144" cy="144"/>
            </a:xfrm>
            <a:prstGeom prst="ellipse">
              <a:avLst/>
            </a:prstGeom>
            <a:blipFill dpi="0" rotWithShape="0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2055" name="Picture 31" descr="cell_door-flip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7813" y="3048000"/>
            <a:ext cx="2770187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>
            <a:grpSpLocks/>
          </p:cNvGrpSpPr>
          <p:nvPr/>
        </p:nvGrpSpPr>
        <p:grpSpPr bwMode="auto">
          <a:xfrm>
            <a:off x="2133600" y="1524000"/>
            <a:ext cx="3565525" cy="2438400"/>
            <a:chOff x="1344" y="960"/>
            <a:chExt cx="2246" cy="1536"/>
          </a:xfrm>
        </p:grpSpPr>
        <p:grpSp>
          <p:nvGrpSpPr>
            <p:cNvPr id="3" name="Group 61"/>
            <p:cNvGrpSpPr>
              <a:grpSpLocks/>
            </p:cNvGrpSpPr>
            <p:nvPr/>
          </p:nvGrpSpPr>
          <p:grpSpPr bwMode="auto">
            <a:xfrm>
              <a:off x="1344" y="960"/>
              <a:ext cx="2246" cy="1536"/>
              <a:chOff x="1344" y="960"/>
              <a:chExt cx="2246" cy="1536"/>
            </a:xfrm>
          </p:grpSpPr>
          <p:sp>
            <p:nvSpPr>
              <p:cNvPr id="3097" name="AutoShape 4"/>
              <p:cNvSpPr>
                <a:spLocks noChangeArrowheads="1"/>
              </p:cNvSpPr>
              <p:nvPr/>
            </p:nvSpPr>
            <p:spPr bwMode="auto">
              <a:xfrm>
                <a:off x="1344" y="1756"/>
                <a:ext cx="2246" cy="740"/>
              </a:xfrm>
              <a:prstGeom prst="cube">
                <a:avLst>
                  <a:gd name="adj" fmla="val 21333"/>
                </a:avLst>
              </a:prstGeom>
              <a:solidFill>
                <a:srgbClr val="CCECFF"/>
              </a:soli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98" name="AutoShape 5"/>
              <p:cNvSpPr>
                <a:spLocks noChangeArrowheads="1"/>
              </p:cNvSpPr>
              <p:nvPr/>
            </p:nvSpPr>
            <p:spPr bwMode="auto">
              <a:xfrm>
                <a:off x="1344" y="1479"/>
                <a:ext cx="2246" cy="1017"/>
              </a:xfrm>
              <a:prstGeom prst="cube">
                <a:avLst>
                  <a:gd name="adj" fmla="val 15218"/>
                </a:avLst>
              </a:prstGeom>
              <a:no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99" name="Line 6"/>
              <p:cNvSpPr>
                <a:spLocks noChangeShapeType="1"/>
              </p:cNvSpPr>
              <p:nvPr/>
            </p:nvSpPr>
            <p:spPr bwMode="auto">
              <a:xfrm flipV="1">
                <a:off x="1939" y="1050"/>
                <a:ext cx="0" cy="432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0" name="Line 7"/>
              <p:cNvSpPr>
                <a:spLocks noChangeShapeType="1"/>
              </p:cNvSpPr>
              <p:nvPr/>
            </p:nvSpPr>
            <p:spPr bwMode="auto">
              <a:xfrm flipV="1">
                <a:off x="1939" y="1050"/>
                <a:ext cx="288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1" name="Line 8"/>
              <p:cNvSpPr>
                <a:spLocks noChangeShapeType="1"/>
              </p:cNvSpPr>
              <p:nvPr/>
            </p:nvSpPr>
            <p:spPr bwMode="auto">
              <a:xfrm flipV="1">
                <a:off x="2227" y="1050"/>
                <a:ext cx="672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2" name="Line 9"/>
              <p:cNvSpPr>
                <a:spLocks noChangeShapeType="1"/>
              </p:cNvSpPr>
              <p:nvPr/>
            </p:nvSpPr>
            <p:spPr bwMode="auto">
              <a:xfrm>
                <a:off x="2899" y="1050"/>
                <a:ext cx="0" cy="42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3" name="Rectangle 15"/>
              <p:cNvSpPr>
                <a:spLocks noChangeArrowheads="1"/>
              </p:cNvSpPr>
              <p:nvPr/>
            </p:nvSpPr>
            <p:spPr bwMode="auto">
              <a:xfrm>
                <a:off x="2841" y="1866"/>
                <a:ext cx="167" cy="527"/>
              </a:xfrm>
              <a:prstGeom prst="rect">
                <a:avLst/>
              </a:prstGeom>
              <a:solidFill>
                <a:srgbClr val="99CCFF"/>
              </a:soli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CA">
                  <a:solidFill>
                    <a:srgbClr val="99CCFF"/>
                  </a:solidFill>
                </a:endParaRPr>
              </a:p>
            </p:txBody>
          </p:sp>
          <p:sp>
            <p:nvSpPr>
              <p:cNvPr id="3104" name="Line 16"/>
              <p:cNvSpPr>
                <a:spLocks noChangeShapeType="1"/>
              </p:cNvSpPr>
              <p:nvPr/>
            </p:nvSpPr>
            <p:spPr bwMode="auto">
              <a:xfrm flipH="1" flipV="1">
                <a:off x="2841" y="1741"/>
                <a:ext cx="0" cy="28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5" name="Line 17"/>
              <p:cNvSpPr>
                <a:spLocks noChangeShapeType="1"/>
              </p:cNvSpPr>
              <p:nvPr/>
            </p:nvSpPr>
            <p:spPr bwMode="auto">
              <a:xfrm>
                <a:off x="3008" y="1741"/>
                <a:ext cx="0" cy="28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6" name="Line 18"/>
              <p:cNvSpPr>
                <a:spLocks noChangeShapeType="1"/>
              </p:cNvSpPr>
              <p:nvPr/>
            </p:nvSpPr>
            <p:spPr bwMode="auto">
              <a:xfrm>
                <a:off x="2841" y="1554"/>
                <a:ext cx="0" cy="187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7" name="Line 19"/>
              <p:cNvSpPr>
                <a:spLocks noChangeShapeType="1"/>
              </p:cNvSpPr>
              <p:nvPr/>
            </p:nvSpPr>
            <p:spPr bwMode="auto">
              <a:xfrm>
                <a:off x="3008" y="1554"/>
                <a:ext cx="0" cy="187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8" name="Rectangle 20"/>
              <p:cNvSpPr>
                <a:spLocks noChangeArrowheads="1"/>
              </p:cNvSpPr>
              <p:nvPr/>
            </p:nvSpPr>
            <p:spPr bwMode="auto">
              <a:xfrm>
                <a:off x="1843" y="1866"/>
                <a:ext cx="166" cy="527"/>
              </a:xfrm>
              <a:prstGeom prst="rect">
                <a:avLst/>
              </a:prstGeom>
              <a:solidFill>
                <a:srgbClr val="99CCFF"/>
              </a:soli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9" name="Line 21"/>
              <p:cNvSpPr>
                <a:spLocks noChangeShapeType="1"/>
              </p:cNvSpPr>
              <p:nvPr/>
            </p:nvSpPr>
            <p:spPr bwMode="auto">
              <a:xfrm flipH="1" flipV="1">
                <a:off x="1843" y="1741"/>
                <a:ext cx="0" cy="28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0" name="Line 22"/>
              <p:cNvSpPr>
                <a:spLocks noChangeShapeType="1"/>
              </p:cNvSpPr>
              <p:nvPr/>
            </p:nvSpPr>
            <p:spPr bwMode="auto">
              <a:xfrm>
                <a:off x="2009" y="1741"/>
                <a:ext cx="0" cy="28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1" name="Line 23"/>
              <p:cNvSpPr>
                <a:spLocks noChangeShapeType="1"/>
              </p:cNvSpPr>
              <p:nvPr/>
            </p:nvSpPr>
            <p:spPr bwMode="auto">
              <a:xfrm>
                <a:off x="1843" y="1554"/>
                <a:ext cx="0" cy="187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2" name="Line 24"/>
              <p:cNvSpPr>
                <a:spLocks noChangeShapeType="1"/>
              </p:cNvSpPr>
              <p:nvPr/>
            </p:nvSpPr>
            <p:spPr bwMode="auto">
              <a:xfrm>
                <a:off x="2009" y="1554"/>
                <a:ext cx="0" cy="187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3" name="Rectangle 46"/>
              <p:cNvSpPr>
                <a:spLocks noChangeArrowheads="1"/>
              </p:cNvSpPr>
              <p:nvPr/>
            </p:nvSpPr>
            <p:spPr bwMode="auto">
              <a:xfrm>
                <a:off x="1843" y="1338"/>
                <a:ext cx="166" cy="528"/>
              </a:xfrm>
              <a:prstGeom prst="rect">
                <a:avLst/>
              </a:prstGeom>
              <a:solidFill>
                <a:srgbClr val="DDDDDD"/>
              </a:soli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4" name="Rectangle 47"/>
              <p:cNvSpPr>
                <a:spLocks noChangeArrowheads="1"/>
              </p:cNvSpPr>
              <p:nvPr/>
            </p:nvSpPr>
            <p:spPr bwMode="auto">
              <a:xfrm>
                <a:off x="2843" y="1338"/>
                <a:ext cx="166" cy="528"/>
              </a:xfrm>
              <a:prstGeom prst="rect">
                <a:avLst/>
              </a:prstGeom>
              <a:solidFill>
                <a:srgbClr val="DDDDDD"/>
              </a:soli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5" name="Line 48"/>
              <p:cNvSpPr>
                <a:spLocks noChangeShapeType="1"/>
              </p:cNvSpPr>
              <p:nvPr/>
            </p:nvSpPr>
            <p:spPr bwMode="auto">
              <a:xfrm>
                <a:off x="1820" y="1636"/>
                <a:ext cx="19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16" name="Line 49"/>
              <p:cNvSpPr>
                <a:spLocks noChangeShapeType="1"/>
              </p:cNvSpPr>
              <p:nvPr/>
            </p:nvSpPr>
            <p:spPr bwMode="auto">
              <a:xfrm>
                <a:off x="2831" y="1636"/>
                <a:ext cx="19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17" name="Line 50"/>
              <p:cNvSpPr>
                <a:spLocks noChangeShapeType="1"/>
              </p:cNvSpPr>
              <p:nvPr/>
            </p:nvSpPr>
            <p:spPr bwMode="auto">
              <a:xfrm>
                <a:off x="1843" y="1914"/>
                <a:ext cx="19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18" name="Line 51"/>
              <p:cNvSpPr>
                <a:spLocks noChangeShapeType="1"/>
              </p:cNvSpPr>
              <p:nvPr/>
            </p:nvSpPr>
            <p:spPr bwMode="auto">
              <a:xfrm>
                <a:off x="2836" y="1914"/>
                <a:ext cx="19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19" name="Oval 53" descr="Recycled paper"/>
              <p:cNvSpPr>
                <a:spLocks noChangeArrowheads="1"/>
              </p:cNvSpPr>
              <p:nvPr/>
            </p:nvSpPr>
            <p:spPr bwMode="auto">
              <a:xfrm>
                <a:off x="2365" y="960"/>
                <a:ext cx="144" cy="144"/>
              </a:xfrm>
              <a:prstGeom prst="ellipse">
                <a:avLst/>
              </a:prstGeom>
              <a:blipFill dpi="0" rotWithShape="0">
                <a:blip r:embed="rId3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091" name="Text Box 66"/>
            <p:cNvSpPr txBox="1">
              <a:spLocks noChangeArrowheads="1"/>
            </p:cNvSpPr>
            <p:nvPr/>
          </p:nvSpPr>
          <p:spPr bwMode="auto">
            <a:xfrm>
              <a:off x="2865" y="1882"/>
              <a:ext cx="1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/>
                <a:t>+</a:t>
              </a:r>
            </a:p>
          </p:txBody>
        </p:sp>
        <p:sp>
          <p:nvSpPr>
            <p:cNvPr id="3092" name="Text Box 67"/>
            <p:cNvSpPr txBox="1">
              <a:spLocks noChangeArrowheads="1"/>
            </p:cNvSpPr>
            <p:nvPr/>
          </p:nvSpPr>
          <p:spPr bwMode="auto">
            <a:xfrm>
              <a:off x="2865" y="2026"/>
              <a:ext cx="1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/>
                <a:t>+</a:t>
              </a:r>
            </a:p>
          </p:txBody>
        </p:sp>
        <p:sp>
          <p:nvSpPr>
            <p:cNvPr id="3093" name="Text Box 68"/>
            <p:cNvSpPr txBox="1">
              <a:spLocks noChangeArrowheads="1"/>
            </p:cNvSpPr>
            <p:nvPr/>
          </p:nvSpPr>
          <p:spPr bwMode="auto">
            <a:xfrm>
              <a:off x="2865" y="2170"/>
              <a:ext cx="1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/>
                <a:t>+</a:t>
              </a:r>
            </a:p>
          </p:txBody>
        </p:sp>
        <p:sp>
          <p:nvSpPr>
            <p:cNvPr id="3094" name="Text Box 69"/>
            <p:cNvSpPr txBox="1">
              <a:spLocks noChangeArrowheads="1"/>
            </p:cNvSpPr>
            <p:nvPr/>
          </p:nvSpPr>
          <p:spPr bwMode="auto">
            <a:xfrm>
              <a:off x="1872" y="1872"/>
              <a:ext cx="1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/>
                <a:t>–</a:t>
              </a:r>
            </a:p>
          </p:txBody>
        </p:sp>
        <p:sp>
          <p:nvSpPr>
            <p:cNvPr id="3095" name="Text Box 70"/>
            <p:cNvSpPr txBox="1">
              <a:spLocks noChangeArrowheads="1"/>
            </p:cNvSpPr>
            <p:nvPr/>
          </p:nvSpPr>
          <p:spPr bwMode="auto">
            <a:xfrm>
              <a:off x="1872" y="2016"/>
              <a:ext cx="1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/>
                <a:t>–</a:t>
              </a:r>
            </a:p>
          </p:txBody>
        </p:sp>
        <p:sp>
          <p:nvSpPr>
            <p:cNvPr id="3096" name="Text Box 71"/>
            <p:cNvSpPr txBox="1">
              <a:spLocks noChangeArrowheads="1"/>
            </p:cNvSpPr>
            <p:nvPr/>
          </p:nvSpPr>
          <p:spPr bwMode="auto">
            <a:xfrm>
              <a:off x="1872" y="2160"/>
              <a:ext cx="1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/>
                <a:t>–</a:t>
              </a:r>
            </a:p>
          </p:txBody>
        </p:sp>
      </p:grp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609600"/>
          </a:xfrm>
        </p:spPr>
        <p:txBody>
          <a:bodyPr>
            <a:normAutofit fontScale="90000"/>
          </a:bodyPr>
          <a:lstStyle/>
          <a:p>
            <a:r>
              <a:rPr lang="ar-SA" sz="4000" b="1" dirty="0" smtClean="0">
                <a:solidFill>
                  <a:srgbClr val="FF0000"/>
                </a:solidFill>
                <a:latin typeface="Arial" charset="0"/>
              </a:rPr>
              <a:t>مخطط الخلية </a:t>
            </a:r>
            <a:endParaRPr lang="en-US" sz="4000" b="1" dirty="0" smtClean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488" y="5444197"/>
            <a:ext cx="8915400" cy="609600"/>
          </a:xfrm>
        </p:spPr>
        <p:txBody>
          <a:bodyPr/>
          <a:lstStyle/>
          <a:p>
            <a:pPr algn="ctr" rtl="1">
              <a:spcBef>
                <a:spcPct val="5000"/>
              </a:spcBef>
            </a:pPr>
            <a:r>
              <a:rPr lang="ar-SA" dirty="0" smtClean="0">
                <a:solidFill>
                  <a:srgbClr val="0C3A35"/>
                </a:solidFill>
                <a:latin typeface="Arial" charset="0"/>
              </a:rPr>
              <a:t>الخلايا هي </a:t>
            </a:r>
            <a:r>
              <a:rPr lang="ar-SA" dirty="0" err="1" smtClean="0">
                <a:solidFill>
                  <a:srgbClr val="0C3A35"/>
                </a:solidFill>
                <a:latin typeface="Arial" charset="0"/>
              </a:rPr>
              <a:t>اوعية</a:t>
            </a:r>
            <a:r>
              <a:rPr lang="ar-SA" dirty="0" smtClean="0">
                <a:solidFill>
                  <a:srgbClr val="0C3A35"/>
                </a:solidFill>
                <a:latin typeface="Arial" charset="0"/>
              </a:rPr>
              <a:t> تحتوي على </a:t>
            </a:r>
            <a:r>
              <a:rPr lang="ar-SA" dirty="0" err="1" smtClean="0">
                <a:solidFill>
                  <a:srgbClr val="0C3A35"/>
                </a:solidFill>
                <a:latin typeface="Arial" charset="0"/>
              </a:rPr>
              <a:t>اقطاب</a:t>
            </a:r>
            <a:r>
              <a:rPr lang="ar-SA" dirty="0" smtClean="0">
                <a:solidFill>
                  <a:srgbClr val="0C3A35"/>
                </a:solidFill>
                <a:latin typeface="Arial" charset="0"/>
              </a:rPr>
              <a:t> و محاليل </a:t>
            </a:r>
            <a:endParaRPr lang="en-US" dirty="0" smtClean="0">
              <a:solidFill>
                <a:srgbClr val="0C3A35"/>
              </a:solidFill>
              <a:latin typeface="Arial" charset="0"/>
            </a:endParaRPr>
          </a:p>
        </p:txBody>
      </p:sp>
      <p:grpSp>
        <p:nvGrpSpPr>
          <p:cNvPr id="4" name="Group 62"/>
          <p:cNvGrpSpPr>
            <a:grpSpLocks/>
          </p:cNvGrpSpPr>
          <p:nvPr/>
        </p:nvGrpSpPr>
        <p:grpSpPr bwMode="auto">
          <a:xfrm>
            <a:off x="3886200" y="1295400"/>
            <a:ext cx="5105400" cy="990600"/>
            <a:chOff x="2448" y="816"/>
            <a:chExt cx="3216" cy="624"/>
          </a:xfrm>
        </p:grpSpPr>
        <p:sp>
          <p:nvSpPr>
            <p:cNvPr id="3088" name="Text Box 54" descr="Recycled paper"/>
            <p:cNvSpPr txBox="1">
              <a:spLocks noChangeArrowheads="1"/>
            </p:cNvSpPr>
            <p:nvPr/>
          </p:nvSpPr>
          <p:spPr bwMode="auto">
            <a:xfrm>
              <a:off x="3936" y="816"/>
              <a:ext cx="1728" cy="624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/>
              <a:r>
                <a:rPr lang="ar-SA" sz="3200" b="1" dirty="0" smtClean="0">
                  <a:solidFill>
                    <a:srgbClr val="003300"/>
                  </a:solidFill>
                  <a:latin typeface="Arial" charset="0"/>
                </a:rPr>
                <a:t>مصدر </a:t>
              </a:r>
              <a:r>
                <a:rPr lang="ar-SA" sz="3200" b="1" dirty="0" err="1" smtClean="0">
                  <a:solidFill>
                    <a:srgbClr val="003300"/>
                  </a:solidFill>
                  <a:latin typeface="Arial" charset="0"/>
                </a:rPr>
                <a:t>او</a:t>
              </a:r>
              <a:r>
                <a:rPr lang="ar-SA" sz="3200" b="1" dirty="0" smtClean="0">
                  <a:solidFill>
                    <a:srgbClr val="003300"/>
                  </a:solidFill>
                  <a:latin typeface="Arial" charset="0"/>
                </a:rPr>
                <a:t> استخدم الكهرباء </a:t>
              </a:r>
              <a:endParaRPr lang="en-US" sz="3200" b="1" dirty="0">
                <a:solidFill>
                  <a:srgbClr val="003300"/>
                </a:solidFill>
                <a:latin typeface="Arial" charset="0"/>
              </a:endParaRPr>
            </a:p>
          </p:txBody>
        </p:sp>
        <p:sp>
          <p:nvSpPr>
            <p:cNvPr id="3089" name="Line 57"/>
            <p:cNvSpPr>
              <a:spLocks noChangeShapeType="1"/>
            </p:cNvSpPr>
            <p:nvPr/>
          </p:nvSpPr>
          <p:spPr bwMode="auto">
            <a:xfrm flipH="1" flipV="1">
              <a:off x="2448" y="1008"/>
              <a:ext cx="1488" cy="0"/>
            </a:xfrm>
            <a:prstGeom prst="line">
              <a:avLst/>
            </a:prstGeom>
            <a:noFill/>
            <a:ln w="38100">
              <a:solidFill>
                <a:srgbClr val="003300"/>
              </a:solidFill>
              <a:round/>
              <a:headEnd/>
              <a:tailEnd type="triangle" w="lg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64"/>
          <p:cNvGrpSpPr>
            <a:grpSpLocks/>
          </p:cNvGrpSpPr>
          <p:nvPr/>
        </p:nvGrpSpPr>
        <p:grpSpPr bwMode="auto">
          <a:xfrm>
            <a:off x="5181600" y="2971800"/>
            <a:ext cx="3810000" cy="1524000"/>
            <a:chOff x="3264" y="1872"/>
            <a:chExt cx="2400" cy="960"/>
          </a:xfrm>
        </p:grpSpPr>
        <p:sp>
          <p:nvSpPr>
            <p:cNvPr id="3086" name="Text Box 55"/>
            <p:cNvSpPr txBox="1">
              <a:spLocks noChangeArrowheads="1"/>
            </p:cNvSpPr>
            <p:nvPr/>
          </p:nvSpPr>
          <p:spPr bwMode="auto">
            <a:xfrm>
              <a:off x="3936" y="1872"/>
              <a:ext cx="1728" cy="96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/>
              <a:r>
                <a:rPr lang="ar-SA" sz="3200" dirty="0" err="1" smtClean="0">
                  <a:solidFill>
                    <a:schemeClr val="accent2"/>
                  </a:solidFill>
                  <a:latin typeface="Arial" charset="0"/>
                </a:rPr>
                <a:t>مصهور</a:t>
              </a:r>
              <a:r>
                <a:rPr lang="ar-SA" sz="3200" dirty="0" smtClean="0">
                  <a:solidFill>
                    <a:schemeClr val="accent2"/>
                  </a:solidFill>
                  <a:latin typeface="Arial" charset="0"/>
                </a:rPr>
                <a:t> </a:t>
              </a:r>
              <a:r>
                <a:rPr lang="ar-SA" sz="3200" dirty="0" err="1" smtClean="0">
                  <a:solidFill>
                    <a:schemeClr val="accent2"/>
                  </a:solidFill>
                  <a:latin typeface="Arial" charset="0"/>
                </a:rPr>
                <a:t>او</a:t>
              </a:r>
              <a:r>
                <a:rPr lang="ar-SA" sz="3200" dirty="0" smtClean="0">
                  <a:solidFill>
                    <a:schemeClr val="accent2"/>
                  </a:solidFill>
                  <a:latin typeface="Arial" charset="0"/>
                </a:rPr>
                <a:t> محلول مائي </a:t>
              </a:r>
              <a:endParaRPr lang="en-US" sz="3200" dirty="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3087" name="Line 58"/>
            <p:cNvSpPr>
              <a:spLocks noChangeShapeType="1"/>
            </p:cNvSpPr>
            <p:nvPr/>
          </p:nvSpPr>
          <p:spPr bwMode="auto">
            <a:xfrm flipH="1" flipV="1">
              <a:off x="3264" y="2304"/>
              <a:ext cx="960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lg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314325" y="1600200"/>
            <a:ext cx="1590675" cy="2362200"/>
            <a:chOff x="198" y="1008"/>
            <a:chExt cx="1002" cy="1488"/>
          </a:xfrm>
        </p:grpSpPr>
        <p:sp>
          <p:nvSpPr>
            <p:cNvPr id="3084" name="AutoShape 59"/>
            <p:cNvSpPr>
              <a:spLocks/>
            </p:cNvSpPr>
            <p:nvPr/>
          </p:nvSpPr>
          <p:spPr bwMode="auto">
            <a:xfrm>
              <a:off x="1056" y="1008"/>
              <a:ext cx="144" cy="1488"/>
            </a:xfrm>
            <a:prstGeom prst="leftBrace">
              <a:avLst>
                <a:gd name="adj1" fmla="val 86111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5" name="Text Box 60"/>
            <p:cNvSpPr txBox="1">
              <a:spLocks noChangeArrowheads="1"/>
            </p:cNvSpPr>
            <p:nvPr/>
          </p:nvSpPr>
          <p:spPr bwMode="auto">
            <a:xfrm>
              <a:off x="198" y="1584"/>
              <a:ext cx="906" cy="336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/>
              <a:r>
                <a:rPr lang="ar-SA" sz="3200" b="1" dirty="0" smtClean="0">
                  <a:solidFill>
                    <a:srgbClr val="000066"/>
                  </a:solidFill>
                  <a:latin typeface="Arial" charset="0"/>
                </a:rPr>
                <a:t>خلية </a:t>
              </a:r>
              <a:endParaRPr lang="en-US" sz="3200" b="1" dirty="0">
                <a:solidFill>
                  <a:srgbClr val="000066"/>
                </a:solidFill>
                <a:latin typeface="Arial" charset="0"/>
              </a:endParaRPr>
            </a:p>
          </p:txBody>
        </p:sp>
      </p:grp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4602163" y="2362200"/>
            <a:ext cx="4008437" cy="533400"/>
            <a:chOff x="2899" y="1488"/>
            <a:chExt cx="2525" cy="336"/>
          </a:xfrm>
        </p:grpSpPr>
        <p:sp>
          <p:nvSpPr>
            <p:cNvPr id="3082" name="Text Box 44"/>
            <p:cNvSpPr txBox="1">
              <a:spLocks noChangeArrowheads="1"/>
            </p:cNvSpPr>
            <p:nvPr/>
          </p:nvSpPr>
          <p:spPr bwMode="auto">
            <a:xfrm>
              <a:off x="4230" y="1488"/>
              <a:ext cx="1194" cy="336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/>
              <a:r>
                <a:rPr lang="ar-SA" sz="3200" dirty="0" smtClean="0">
                  <a:solidFill>
                    <a:srgbClr val="CC0000"/>
                  </a:solidFill>
                  <a:latin typeface="Arial" charset="0"/>
                </a:rPr>
                <a:t>قطب </a:t>
              </a:r>
              <a:endParaRPr lang="en-US" sz="3200" dirty="0">
                <a:solidFill>
                  <a:srgbClr val="CC0000"/>
                </a:solidFill>
                <a:latin typeface="Arial" charset="0"/>
              </a:endParaRPr>
            </a:p>
          </p:txBody>
        </p:sp>
        <p:sp>
          <p:nvSpPr>
            <p:cNvPr id="3083" name="Line 43"/>
            <p:cNvSpPr>
              <a:spLocks noChangeShapeType="1"/>
            </p:cNvSpPr>
            <p:nvPr/>
          </p:nvSpPr>
          <p:spPr bwMode="auto">
            <a:xfrm flipH="1" flipV="1">
              <a:off x="2899" y="1632"/>
              <a:ext cx="1325" cy="0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headEnd/>
              <a:tailEnd type="triangle" w="lg" len="med"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077200" cy="639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ar-SA" b="1" cap="none" dirty="0" smtClean="0">
                <a:solidFill>
                  <a:srgbClr val="FF0000"/>
                </a:solidFill>
                <a:ea typeface="ＭＳ Ｐゴシック" pitchFamily="-110" charset="-128"/>
              </a:rPr>
              <a:t>مكونات الخلية </a:t>
            </a:r>
            <a:r>
              <a:rPr lang="ar-SA" b="1" cap="none" dirty="0" err="1" smtClean="0">
                <a:solidFill>
                  <a:srgbClr val="FF0000"/>
                </a:solidFill>
                <a:ea typeface="ＭＳ Ｐゴシック" pitchFamily="-110" charset="-128"/>
              </a:rPr>
              <a:t>الجلفانية</a:t>
            </a:r>
            <a:r>
              <a:rPr lang="ar-SA" b="1" cap="none" dirty="0" smtClean="0">
                <a:solidFill>
                  <a:srgbClr val="FF0000"/>
                </a:solidFill>
                <a:ea typeface="ＭＳ Ｐゴシック" pitchFamily="-110" charset="-128"/>
              </a:rPr>
              <a:t> </a:t>
            </a:r>
            <a:endParaRPr lang="en-US" b="1" cap="none" dirty="0">
              <a:solidFill>
                <a:srgbClr val="FF0000"/>
              </a:solidFill>
              <a:ea typeface="ＭＳ Ｐゴシック" pitchFamily="-110" charset="-128"/>
            </a:endParaRPr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4FECA40-7D4C-1B4F-880D-1DE8BF81469F}" type="slidenum">
              <a:rPr lang="en-US"/>
              <a:pPr/>
              <a:t>3</a:t>
            </a:fld>
            <a:endParaRPr lang="en-US"/>
          </a:p>
        </p:txBody>
      </p:sp>
      <p:pic>
        <p:nvPicPr>
          <p:cNvPr id="21508" name="Picture 2" descr="18_02"/>
          <p:cNvPicPr>
            <a:picLocks noChangeAspect="1" noChangeArrowheads="1"/>
          </p:cNvPicPr>
          <p:nvPr/>
        </p:nvPicPr>
        <p:blipFill>
          <a:blip r:embed="rId2"/>
          <a:srcRect l="710" t="7100" r="1064" b="4369"/>
          <a:stretch>
            <a:fillRect/>
          </a:stretch>
        </p:blipFill>
        <p:spPr bwMode="auto">
          <a:xfrm>
            <a:off x="457200" y="914400"/>
            <a:ext cx="7874000" cy="5050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ar-SA" sz="4800" b="1" dirty="0" smtClean="0">
                <a:solidFill>
                  <a:srgbClr val="FF0000"/>
                </a:solidFill>
              </a:rPr>
              <a:t>اقرئي الصورة ؟؟</a:t>
            </a:r>
            <a:endParaRPr lang="en-US" sz="4800" b="1" dirty="0" smtClean="0">
              <a:solidFill>
                <a:srgbClr val="FF0000"/>
              </a:solidFill>
            </a:endParaRPr>
          </a:p>
        </p:txBody>
      </p:sp>
      <p:pic>
        <p:nvPicPr>
          <p:cNvPr id="9220" name="Picture 4" descr="12_0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327150" y="2335237"/>
            <a:ext cx="6944653" cy="3789363"/>
          </a:xfr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6254" y="2087562"/>
            <a:ext cx="3440600" cy="3743546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167618" y="0"/>
            <a:ext cx="5373858" cy="2087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5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البطاريات  </a:t>
            </a:r>
            <a:endParaRPr kumimoji="0" lang="en-US" sz="5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5679" y="1916719"/>
            <a:ext cx="4636477" cy="4434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عنوان 1"/>
          <p:cNvSpPr txBox="1">
            <a:spLocks/>
          </p:cNvSpPr>
          <p:nvPr/>
        </p:nvSpPr>
        <p:spPr>
          <a:xfrm>
            <a:off x="429064" y="49761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الخلايا الجافة </a:t>
            </a:r>
            <a:endParaRPr kumimoji="0" lang="en-US" sz="5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ig17_14"/>
          <p:cNvPicPr>
            <a:picLocks noChangeAspect="1" noChangeArrowheads="1"/>
          </p:cNvPicPr>
          <p:nvPr/>
        </p:nvPicPr>
        <p:blipFill>
          <a:blip r:embed="rId2"/>
          <a:srcRect b="22985"/>
          <a:stretch>
            <a:fillRect/>
          </a:stretch>
        </p:blipFill>
        <p:spPr bwMode="auto">
          <a:xfrm>
            <a:off x="370450" y="1893764"/>
            <a:ext cx="4862732" cy="46899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مستطيل 2"/>
          <p:cNvSpPr/>
          <p:nvPr/>
        </p:nvSpPr>
        <p:spPr>
          <a:xfrm>
            <a:off x="1418566" y="590843"/>
            <a:ext cx="636584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خلية </a:t>
            </a:r>
            <a:r>
              <a:rPr lang="ar-SA" sz="4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الخارصين</a:t>
            </a:r>
            <a:r>
              <a:rPr lang="ar-SA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و الكربون الجافة </a:t>
            </a:r>
            <a:endParaRPr lang="ar-SA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6035040" y="2996418"/>
            <a:ext cx="2757268" cy="280076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 smtClean="0"/>
              <a:t>هل </a:t>
            </a:r>
            <a:r>
              <a:rPr lang="ar-SA" sz="4400" b="1" dirty="0" err="1" smtClean="0"/>
              <a:t>تستطعين</a:t>
            </a:r>
            <a:r>
              <a:rPr lang="ar-SA" sz="4400" b="1" dirty="0" smtClean="0"/>
              <a:t> اكتشاف مكونات هذه الخلية ؟؟</a:t>
            </a:r>
            <a:endParaRPr 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7772400" cy="482600"/>
          </a:xfrm>
          <a:noFill/>
          <a:ln/>
        </p:spPr>
        <p:txBody>
          <a:bodyPr>
            <a:normAutofit fontScale="90000"/>
          </a:bodyPr>
          <a:lstStyle/>
          <a:p>
            <a:r>
              <a:rPr lang="ar-SA" sz="3600" b="1" dirty="0" smtClean="0">
                <a:solidFill>
                  <a:srgbClr val="790015"/>
                </a:solidFill>
              </a:rPr>
              <a:t>خلية </a:t>
            </a:r>
            <a:r>
              <a:rPr lang="ar-SA" sz="3600" b="1" dirty="0" err="1" smtClean="0">
                <a:solidFill>
                  <a:srgbClr val="790015"/>
                </a:solidFill>
              </a:rPr>
              <a:t>الخارصين</a:t>
            </a:r>
            <a:r>
              <a:rPr lang="ar-SA" sz="3600" b="1" dirty="0" smtClean="0">
                <a:solidFill>
                  <a:srgbClr val="790015"/>
                </a:solidFill>
              </a:rPr>
              <a:t> و الكربون الجافة </a:t>
            </a:r>
            <a:endParaRPr lang="en-US" sz="3600" b="1" dirty="0">
              <a:solidFill>
                <a:srgbClr val="790015"/>
              </a:solidFill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57200" y="1585660"/>
            <a:ext cx="8154987" cy="152349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08050">
              <a:lnSpc>
                <a:spcPct val="90000"/>
              </a:lnSpc>
              <a:spcBef>
                <a:spcPct val="35000"/>
              </a:spcBef>
              <a:tabLst>
                <a:tab pos="1377950" algn="l"/>
                <a:tab pos="2235200" algn="l"/>
                <a:tab pos="3541713" algn="l"/>
              </a:tabLst>
            </a:pPr>
            <a:r>
              <a:rPr lang="en-US" sz="2000" b="1" dirty="0" smtClean="0"/>
              <a:t>Half </a:t>
            </a:r>
            <a:r>
              <a:rPr lang="en-US" sz="2000" b="1" dirty="0"/>
              <a:t>reactions:	</a:t>
            </a:r>
            <a:r>
              <a:rPr lang="en-US" sz="2000" b="1" dirty="0" err="1"/>
              <a:t>E°</a:t>
            </a:r>
            <a:r>
              <a:rPr lang="en-US" sz="2000" b="1" baseline="-25000" dirty="0" err="1"/>
              <a:t>Cell</a:t>
            </a:r>
            <a:r>
              <a:rPr lang="en-US" sz="2000" b="1" dirty="0"/>
              <a:t> = 1.5 V</a:t>
            </a:r>
          </a:p>
          <a:p>
            <a:pPr defTabSz="908050">
              <a:lnSpc>
                <a:spcPct val="90000"/>
              </a:lnSpc>
              <a:spcBef>
                <a:spcPct val="35000"/>
              </a:spcBef>
              <a:tabLst>
                <a:tab pos="1377950" algn="l"/>
                <a:tab pos="2235200" algn="l"/>
                <a:tab pos="3541713" algn="l"/>
              </a:tabLst>
            </a:pPr>
            <a:r>
              <a:rPr lang="en-US" sz="2000" b="1" dirty="0"/>
              <a:t>Anode: 		Zn</a:t>
            </a:r>
            <a:r>
              <a:rPr lang="en-US" sz="2000" b="1" baseline="-25000" dirty="0"/>
              <a:t>(s)</a:t>
            </a:r>
            <a:r>
              <a:rPr lang="en-US" sz="2000" b="1" dirty="0"/>
              <a:t>  </a:t>
            </a:r>
            <a:r>
              <a:rPr lang="en-US" sz="2000" b="1" dirty="0">
                <a:latin typeface="Wingdings 3" charset="2"/>
              </a:rPr>
              <a:t>g</a:t>
            </a:r>
            <a:r>
              <a:rPr lang="en-US" sz="2000" b="1" dirty="0"/>
              <a:t>   Zn</a:t>
            </a:r>
            <a:r>
              <a:rPr lang="en-US" sz="2000" b="1" baseline="30000" dirty="0"/>
              <a:t>+2</a:t>
            </a:r>
            <a:r>
              <a:rPr lang="en-US" sz="2000" b="1" baseline="-25000" dirty="0"/>
              <a:t>(</a:t>
            </a:r>
            <a:r>
              <a:rPr lang="en-US" sz="2000" b="1" baseline="-25000" dirty="0" err="1"/>
              <a:t>aq</a:t>
            </a:r>
            <a:r>
              <a:rPr lang="en-US" sz="2000" b="1" baseline="-25000" dirty="0"/>
              <a:t>)</a:t>
            </a:r>
            <a:r>
              <a:rPr lang="en-US" sz="2000" b="1" dirty="0"/>
              <a:t>  +  2e</a:t>
            </a:r>
            <a:r>
              <a:rPr lang="en-US" sz="2000" b="1" baseline="30000" dirty="0"/>
              <a:t>-</a:t>
            </a:r>
          </a:p>
          <a:p>
            <a:pPr defTabSz="908050">
              <a:lnSpc>
                <a:spcPct val="90000"/>
              </a:lnSpc>
              <a:spcBef>
                <a:spcPct val="35000"/>
              </a:spcBef>
              <a:tabLst>
                <a:tab pos="1377950" algn="l"/>
                <a:tab pos="2235200" algn="l"/>
                <a:tab pos="3541713" algn="l"/>
              </a:tabLst>
            </a:pPr>
            <a:r>
              <a:rPr lang="en-US" sz="2000" b="1" dirty="0"/>
              <a:t>Cathode:	2NH</a:t>
            </a:r>
            <a:r>
              <a:rPr lang="en-US" sz="2000" b="1" baseline="-25000" dirty="0"/>
              <a:t>4</a:t>
            </a:r>
            <a:r>
              <a:rPr lang="en-US" sz="2000" b="1" baseline="30000" dirty="0"/>
              <a:t>+</a:t>
            </a:r>
            <a:r>
              <a:rPr lang="en-US" sz="2000" b="1" baseline="-25000" dirty="0"/>
              <a:t>(</a:t>
            </a:r>
            <a:r>
              <a:rPr lang="en-US" sz="2000" b="1" baseline="-25000" dirty="0" err="1"/>
              <a:t>aq</a:t>
            </a:r>
            <a:r>
              <a:rPr lang="en-US" sz="2000" b="1" baseline="-25000" dirty="0"/>
              <a:t>)</a:t>
            </a:r>
            <a:r>
              <a:rPr lang="en-US" sz="2000" b="1" dirty="0"/>
              <a:t> + MnO</a:t>
            </a:r>
            <a:r>
              <a:rPr lang="en-US" sz="2000" b="1" baseline="-25000" dirty="0"/>
              <a:t>2(s)</a:t>
            </a:r>
            <a:r>
              <a:rPr lang="en-US" sz="2000" b="1" dirty="0"/>
              <a:t> +  2e</a:t>
            </a:r>
            <a:r>
              <a:rPr lang="en-US" sz="2000" b="1" baseline="30000" dirty="0"/>
              <a:t>-</a:t>
            </a:r>
            <a:r>
              <a:rPr lang="en-US" sz="2000" b="1" dirty="0"/>
              <a:t> </a:t>
            </a:r>
            <a:r>
              <a:rPr lang="en-US" sz="2000" b="1" dirty="0">
                <a:latin typeface="Wingdings 3" charset="2"/>
              </a:rPr>
              <a:t>g</a:t>
            </a:r>
            <a:r>
              <a:rPr lang="en-US" sz="2000" b="1" dirty="0"/>
              <a:t> Mn</a:t>
            </a:r>
            <a:r>
              <a:rPr lang="en-US" sz="2000" b="1" baseline="-25000" dirty="0"/>
              <a:t>2</a:t>
            </a:r>
            <a:r>
              <a:rPr lang="en-US" sz="2000" b="1" dirty="0"/>
              <a:t>O</a:t>
            </a:r>
            <a:r>
              <a:rPr lang="en-US" sz="2000" b="1" baseline="-25000" dirty="0"/>
              <a:t>3(s)</a:t>
            </a:r>
            <a:r>
              <a:rPr lang="en-US" sz="2000" b="1" dirty="0"/>
              <a:t> + 2NH</a:t>
            </a:r>
            <a:r>
              <a:rPr lang="en-US" sz="2000" b="1" baseline="-25000" dirty="0"/>
              <a:t>3(</a:t>
            </a:r>
            <a:r>
              <a:rPr lang="en-US" sz="2000" b="1" baseline="-25000" dirty="0" err="1"/>
              <a:t>aq</a:t>
            </a:r>
            <a:r>
              <a:rPr lang="en-US" sz="2000" b="1" baseline="-25000" dirty="0"/>
              <a:t>)</a:t>
            </a:r>
            <a:r>
              <a:rPr lang="en-US" sz="2000" b="1" dirty="0"/>
              <a:t> + H</a:t>
            </a:r>
            <a:r>
              <a:rPr lang="en-US" sz="2000" b="1" baseline="-25000" dirty="0"/>
              <a:t>2</a:t>
            </a:r>
            <a:r>
              <a:rPr lang="en-US" sz="2000" b="1" dirty="0"/>
              <a:t>O</a:t>
            </a:r>
            <a:r>
              <a:rPr lang="en-US" sz="2000" b="1" baseline="-25000" dirty="0"/>
              <a:t>(l)</a:t>
            </a:r>
          </a:p>
          <a:p>
            <a:pPr defTabSz="908050">
              <a:lnSpc>
                <a:spcPct val="90000"/>
              </a:lnSpc>
              <a:spcBef>
                <a:spcPct val="35000"/>
              </a:spcBef>
              <a:tabLst>
                <a:tab pos="1377950" algn="l"/>
                <a:tab pos="2235200" algn="l"/>
                <a:tab pos="3541713" algn="l"/>
              </a:tabLst>
            </a:pPr>
            <a:endParaRPr lang="en-US" sz="2000" dirty="0"/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67305" y="2924515"/>
            <a:ext cx="2609606" cy="3229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3" y="171450"/>
            <a:ext cx="7772400" cy="463550"/>
          </a:xfrm>
        </p:spPr>
        <p:txBody>
          <a:bodyPr>
            <a:noAutofit/>
          </a:bodyPr>
          <a:lstStyle/>
          <a:p>
            <a:r>
              <a:rPr lang="ar-SA" sz="4000" b="1" dirty="0" smtClean="0">
                <a:solidFill>
                  <a:srgbClr val="790015"/>
                </a:solidFill>
              </a:rPr>
              <a:t>البطارية القلوية </a:t>
            </a:r>
            <a:endParaRPr lang="en-US" sz="4000" b="1" dirty="0">
              <a:solidFill>
                <a:srgbClr val="790015"/>
              </a:solidFill>
            </a:endParaRP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26612" y="3908976"/>
            <a:ext cx="7963230" cy="32316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63DE8"/>
                </a:solidFill>
              </a:rPr>
              <a:t>Anode (oxidation)</a:t>
            </a:r>
            <a:endParaRPr lang="en-US" sz="2400" dirty="0"/>
          </a:p>
          <a:p>
            <a:r>
              <a:rPr lang="en-US" sz="2400" dirty="0"/>
              <a:t>Zn</a:t>
            </a:r>
            <a:r>
              <a:rPr lang="en-US" sz="2400" baseline="-25000" dirty="0"/>
              <a:t>(s)</a:t>
            </a:r>
            <a:r>
              <a:rPr lang="en-US" sz="2400" dirty="0"/>
              <a:t> + 2OH</a:t>
            </a:r>
            <a:r>
              <a:rPr lang="en-US" sz="2400" baseline="30000" dirty="0"/>
              <a:t>-</a:t>
            </a:r>
            <a:r>
              <a:rPr lang="en-US" sz="2400" dirty="0"/>
              <a:t> </a:t>
            </a:r>
            <a:r>
              <a:rPr lang="en-US" sz="2400" baseline="-25000" dirty="0"/>
              <a:t>(</a:t>
            </a:r>
            <a:r>
              <a:rPr lang="en-US" sz="2400" baseline="-25000" dirty="0" err="1"/>
              <a:t>aq</a:t>
            </a:r>
            <a:r>
              <a:rPr lang="en-US" sz="2400" baseline="-25000" dirty="0"/>
              <a:t>)</a:t>
            </a:r>
            <a:r>
              <a:rPr lang="en-US" sz="2400" dirty="0"/>
              <a:t> </a:t>
            </a:r>
            <a:r>
              <a:rPr lang="en-US" sz="2400" dirty="0">
                <a:latin typeface="Wingdings 3" charset="2"/>
              </a:rPr>
              <a:t>g</a:t>
            </a:r>
            <a:r>
              <a:rPr lang="en-US" sz="2400" dirty="0"/>
              <a:t>  </a:t>
            </a:r>
            <a:r>
              <a:rPr lang="en-US" sz="2400" dirty="0" err="1"/>
              <a:t>ZnO</a:t>
            </a:r>
            <a:r>
              <a:rPr lang="en-US" sz="2400" baseline="-25000" dirty="0"/>
              <a:t>(s)</a:t>
            </a:r>
            <a:r>
              <a:rPr lang="en-US" sz="2400" dirty="0"/>
              <a:t>  + H</a:t>
            </a:r>
            <a:r>
              <a:rPr lang="en-US" sz="2400" baseline="-25000" dirty="0"/>
              <a:t>2</a:t>
            </a:r>
            <a:r>
              <a:rPr lang="en-US" sz="2400" dirty="0"/>
              <a:t>O </a:t>
            </a:r>
            <a:r>
              <a:rPr lang="en-US" sz="2400" baseline="-25000" dirty="0"/>
              <a:t>(l)</a:t>
            </a:r>
            <a:r>
              <a:rPr lang="en-US" sz="2400" dirty="0"/>
              <a:t> +  2e-</a:t>
            </a:r>
          </a:p>
          <a:p>
            <a:r>
              <a:rPr lang="en-US" sz="2400" b="1" dirty="0">
                <a:solidFill>
                  <a:srgbClr val="CC0000"/>
                </a:solidFill>
              </a:rPr>
              <a:t>Cathode (reduction).</a:t>
            </a:r>
            <a:r>
              <a:rPr lang="en-US" sz="2400" dirty="0"/>
              <a:t>  </a:t>
            </a:r>
            <a:endParaRPr lang="en-US" dirty="0"/>
          </a:p>
          <a:p>
            <a:r>
              <a:rPr lang="en-US" sz="2400" dirty="0"/>
              <a:t>2MnO</a:t>
            </a:r>
            <a:r>
              <a:rPr lang="en-US" sz="2400" baseline="-25000" dirty="0"/>
              <a:t>2 (s)</a:t>
            </a:r>
            <a:r>
              <a:rPr lang="en-US" sz="2400" dirty="0"/>
              <a:t> +  2H</a:t>
            </a:r>
            <a:r>
              <a:rPr lang="en-US" sz="2400" baseline="-25000" dirty="0"/>
              <a:t>2</a:t>
            </a:r>
            <a:r>
              <a:rPr lang="en-US" sz="2400" dirty="0"/>
              <a:t>O </a:t>
            </a:r>
            <a:r>
              <a:rPr lang="en-US" sz="2400" baseline="-25000" dirty="0"/>
              <a:t>(l)</a:t>
            </a:r>
            <a:r>
              <a:rPr lang="en-US" sz="2400" dirty="0"/>
              <a:t> + 2e</a:t>
            </a:r>
            <a:r>
              <a:rPr lang="en-US" sz="2400" baseline="30000" dirty="0"/>
              <a:t>-</a:t>
            </a:r>
            <a:r>
              <a:rPr lang="en-US" sz="2400" dirty="0"/>
              <a:t> </a:t>
            </a:r>
            <a:r>
              <a:rPr lang="en-US" sz="2400" dirty="0">
                <a:latin typeface="Wingdings 3" charset="2"/>
              </a:rPr>
              <a:t>g</a:t>
            </a:r>
            <a:r>
              <a:rPr lang="en-US" sz="2400" dirty="0"/>
              <a:t>  </a:t>
            </a:r>
            <a:r>
              <a:rPr lang="en-US" sz="2400" dirty="0" err="1"/>
              <a:t>Mn</a:t>
            </a:r>
            <a:r>
              <a:rPr lang="en-US" sz="2400" dirty="0"/>
              <a:t>(OH)</a:t>
            </a:r>
            <a:r>
              <a:rPr lang="en-US" sz="2400" baseline="-25000" dirty="0"/>
              <a:t>2(s)</a:t>
            </a:r>
            <a:r>
              <a:rPr lang="en-US" sz="2400" dirty="0"/>
              <a:t>  + 2OH</a:t>
            </a:r>
            <a:r>
              <a:rPr lang="en-US" sz="2400" baseline="30000" dirty="0"/>
              <a:t>-</a:t>
            </a:r>
            <a:r>
              <a:rPr lang="en-US" sz="2400" baseline="-25000" dirty="0"/>
              <a:t>(</a:t>
            </a:r>
            <a:r>
              <a:rPr lang="en-US" sz="2400" baseline="-25000" dirty="0" err="1"/>
              <a:t>aq</a:t>
            </a:r>
            <a:r>
              <a:rPr lang="en-US" sz="2400" baseline="-25000" dirty="0"/>
              <a:t>)</a:t>
            </a:r>
            <a:endParaRPr lang="en-US" sz="2400" dirty="0"/>
          </a:p>
          <a:p>
            <a:endParaRPr lang="en-US" b="1" i="1" dirty="0">
              <a:solidFill>
                <a:srgbClr val="037C0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400" b="1" i="1" dirty="0">
                <a:solidFill>
                  <a:srgbClr val="037C0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Overall Cell reaction:</a:t>
            </a:r>
            <a:endParaRPr lang="en-US" sz="2400" dirty="0"/>
          </a:p>
          <a:p>
            <a:r>
              <a:rPr lang="en-US" sz="2400" dirty="0"/>
              <a:t>2MnO</a:t>
            </a:r>
            <a:r>
              <a:rPr lang="en-US" sz="2400" baseline="-25000" dirty="0"/>
              <a:t>2 (s)</a:t>
            </a:r>
            <a:r>
              <a:rPr lang="en-US" sz="2400" dirty="0"/>
              <a:t> + H</a:t>
            </a:r>
            <a:r>
              <a:rPr lang="en-US" sz="2400" baseline="-25000" dirty="0"/>
              <a:t>2</a:t>
            </a:r>
            <a:r>
              <a:rPr lang="en-US" sz="2400" dirty="0"/>
              <a:t>O </a:t>
            </a:r>
            <a:r>
              <a:rPr lang="en-US" sz="2400" baseline="-25000" dirty="0"/>
              <a:t>(l)</a:t>
            </a:r>
            <a:r>
              <a:rPr lang="en-US" sz="2400" dirty="0"/>
              <a:t> + Zn</a:t>
            </a:r>
            <a:r>
              <a:rPr lang="en-US" sz="2400" baseline="-25000" dirty="0"/>
              <a:t>(s)</a:t>
            </a:r>
            <a:r>
              <a:rPr lang="en-US" sz="2400" dirty="0"/>
              <a:t> </a:t>
            </a:r>
            <a:r>
              <a:rPr lang="en-US" sz="2400" dirty="0">
                <a:latin typeface="Wingdings 3" charset="2"/>
              </a:rPr>
              <a:t>g</a:t>
            </a:r>
            <a:r>
              <a:rPr lang="en-US" sz="2400" dirty="0"/>
              <a:t> </a:t>
            </a:r>
            <a:r>
              <a:rPr lang="en-US" sz="2400" dirty="0" err="1"/>
              <a:t>ZnO</a:t>
            </a:r>
            <a:r>
              <a:rPr lang="en-US" sz="2400" baseline="-25000" dirty="0"/>
              <a:t>(s)</a:t>
            </a:r>
            <a:r>
              <a:rPr lang="en-US" sz="2400" dirty="0"/>
              <a:t> + </a:t>
            </a:r>
            <a:r>
              <a:rPr lang="en-US" sz="2400" dirty="0" err="1"/>
              <a:t>Mn</a:t>
            </a:r>
            <a:r>
              <a:rPr lang="en-US" sz="2400" dirty="0"/>
              <a:t>(OH)</a:t>
            </a:r>
            <a:r>
              <a:rPr lang="en-US" sz="2400" baseline="-25000" dirty="0"/>
              <a:t>2(s)</a:t>
            </a:r>
            <a:r>
              <a:rPr lang="en-US" sz="2400" dirty="0"/>
              <a:t>           </a:t>
            </a:r>
            <a:r>
              <a:rPr lang="en-US" sz="2400" dirty="0" err="1"/>
              <a:t>E</a:t>
            </a:r>
            <a:r>
              <a:rPr lang="en-US" sz="2400" baseline="-25000" dirty="0" err="1"/>
              <a:t>cell</a:t>
            </a:r>
            <a:r>
              <a:rPr lang="en-US" sz="2400" dirty="0"/>
              <a:t> = 1.5 V</a:t>
            </a:r>
          </a:p>
          <a:p>
            <a:endParaRPr lang="en-US" dirty="0"/>
          </a:p>
          <a:p>
            <a:endParaRPr lang="en-US" sz="2400" dirty="0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72332" y="761265"/>
            <a:ext cx="3502856" cy="35575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18_15ab"/>
          <p:cNvPicPr>
            <a:picLocks noChangeAspect="1" noChangeArrowheads="1"/>
          </p:cNvPicPr>
          <p:nvPr/>
        </p:nvPicPr>
        <p:blipFill>
          <a:blip r:embed="rId3"/>
          <a:srcRect t="31314" b="3780"/>
          <a:stretch>
            <a:fillRect/>
          </a:stretch>
        </p:blipFill>
        <p:spPr bwMode="auto">
          <a:xfrm>
            <a:off x="25935" y="768182"/>
            <a:ext cx="4313838" cy="5647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TextBox 2"/>
          <p:cNvSpPr txBox="1">
            <a:spLocks noChangeArrowheads="1"/>
          </p:cNvSpPr>
          <p:nvPr/>
        </p:nvSpPr>
        <p:spPr bwMode="auto">
          <a:xfrm>
            <a:off x="316215" y="229068"/>
            <a:ext cx="8511570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ar-SA" sz="2800" b="1" dirty="0" smtClean="0">
                <a:latin typeface="Century Schoolbook" pitchFamily="-110" charset="0"/>
              </a:rPr>
              <a:t>مقارنة بين بطارية </a:t>
            </a:r>
            <a:r>
              <a:rPr lang="ar-SA" sz="2800" b="1" dirty="0" err="1" smtClean="0">
                <a:latin typeface="Century Schoolbook" pitchFamily="-110" charset="0"/>
              </a:rPr>
              <a:t>الخارصين</a:t>
            </a:r>
            <a:r>
              <a:rPr lang="ar-SA" sz="2800" b="1" dirty="0" smtClean="0">
                <a:latin typeface="Century Schoolbook" pitchFamily="-110" charset="0"/>
              </a:rPr>
              <a:t> و الكربون  الجافة </a:t>
            </a:r>
            <a:r>
              <a:rPr lang="ar-SA" sz="2800" b="1" dirty="0" err="1" smtClean="0">
                <a:latin typeface="Century Schoolbook" pitchFamily="-110" charset="0"/>
              </a:rPr>
              <a:t>و</a:t>
            </a:r>
            <a:r>
              <a:rPr lang="ar-SA" sz="2800" b="1" dirty="0" smtClean="0">
                <a:latin typeface="Century Schoolbook" pitchFamily="-110" charset="0"/>
              </a:rPr>
              <a:t> البطارية القلوية ؟؟</a:t>
            </a:r>
            <a:endParaRPr lang="en-US" sz="2800" b="1" dirty="0">
              <a:latin typeface="Century Schoolbook" pitchFamily="-110" charset="0"/>
            </a:endParaRPr>
          </a:p>
        </p:txBody>
      </p:sp>
      <p:pic>
        <p:nvPicPr>
          <p:cNvPr id="4" name="Picture 2" descr="18_15ab"/>
          <p:cNvPicPr>
            <a:picLocks noChangeAspect="1" noChangeArrowheads="1"/>
          </p:cNvPicPr>
          <p:nvPr/>
        </p:nvPicPr>
        <p:blipFill>
          <a:blip r:embed="rId3"/>
          <a:srcRect b="68452"/>
          <a:stretch>
            <a:fillRect/>
          </a:stretch>
        </p:blipFill>
        <p:spPr bwMode="auto">
          <a:xfrm>
            <a:off x="4767187" y="2783585"/>
            <a:ext cx="4060598" cy="363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مستطيل 4"/>
          <p:cNvSpPr/>
          <p:nvPr/>
        </p:nvSpPr>
        <p:spPr>
          <a:xfrm>
            <a:off x="5309660" y="6415316"/>
            <a:ext cx="29370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 smtClean="0">
                <a:solidFill>
                  <a:srgbClr val="FF0000"/>
                </a:solidFill>
                <a:latin typeface="Century Schoolbook" pitchFamily="-110" charset="0"/>
              </a:rPr>
              <a:t>بطارية </a:t>
            </a:r>
            <a:r>
              <a:rPr lang="ar-SA" b="1" dirty="0" err="1" smtClean="0">
                <a:solidFill>
                  <a:srgbClr val="FF0000"/>
                </a:solidFill>
                <a:latin typeface="Century Schoolbook" pitchFamily="-110" charset="0"/>
              </a:rPr>
              <a:t>الخارصين</a:t>
            </a:r>
            <a:r>
              <a:rPr lang="ar-SA" b="1" dirty="0" smtClean="0">
                <a:solidFill>
                  <a:srgbClr val="FF0000"/>
                </a:solidFill>
                <a:latin typeface="Century Schoolbook" pitchFamily="-110" charset="0"/>
              </a:rPr>
              <a:t> و الكربون  الجافة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530520" y="6415316"/>
            <a:ext cx="1409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 smtClean="0">
                <a:solidFill>
                  <a:srgbClr val="FF0000"/>
                </a:solidFill>
                <a:latin typeface="Century Schoolbook" pitchFamily="-110" charset="0"/>
              </a:rPr>
              <a:t>البطارية القلوية 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title"/>
          </p:nvPr>
        </p:nvSpPr>
        <p:spPr>
          <a:xfrm>
            <a:off x="1233488" y="646113"/>
            <a:ext cx="6396037" cy="392113"/>
          </a:xfrm>
          <a:noFill/>
          <a:ln/>
        </p:spPr>
        <p:txBody>
          <a:bodyPr>
            <a:noAutofit/>
          </a:bodyPr>
          <a:lstStyle/>
          <a:p>
            <a:r>
              <a:rPr lang="ar-SA" b="1" dirty="0" smtClean="0">
                <a:solidFill>
                  <a:srgbClr val="FF0000"/>
                </a:solidFill>
              </a:rPr>
              <a:t>بطارية الفضة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357188" y="1962686"/>
            <a:ext cx="8154987" cy="13480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08050">
              <a:lnSpc>
                <a:spcPct val="90000"/>
              </a:lnSpc>
              <a:spcBef>
                <a:spcPct val="35000"/>
              </a:spcBef>
              <a:tabLst>
                <a:tab pos="1824038" algn="l"/>
                <a:tab pos="3935413" algn="l"/>
              </a:tabLst>
            </a:pPr>
            <a:r>
              <a:rPr lang="en-US" sz="2400" b="1" dirty="0" smtClean="0"/>
              <a:t>Half </a:t>
            </a:r>
            <a:r>
              <a:rPr lang="en-US" sz="2400" b="1" dirty="0"/>
              <a:t>reactions:	</a:t>
            </a:r>
            <a:r>
              <a:rPr lang="en-US" sz="2400" b="1" dirty="0" err="1"/>
              <a:t>E°</a:t>
            </a:r>
            <a:r>
              <a:rPr lang="en-US" sz="2400" b="1" baseline="-25000" dirty="0" err="1"/>
              <a:t>Cell</a:t>
            </a:r>
            <a:r>
              <a:rPr lang="en-US" sz="2400" b="1" dirty="0"/>
              <a:t> = 1.6 V</a:t>
            </a:r>
          </a:p>
          <a:p>
            <a:pPr defTabSz="908050">
              <a:lnSpc>
                <a:spcPct val="90000"/>
              </a:lnSpc>
              <a:spcBef>
                <a:spcPct val="35000"/>
              </a:spcBef>
              <a:tabLst>
                <a:tab pos="1824038" algn="l"/>
                <a:tab pos="3935413" algn="l"/>
              </a:tabLst>
            </a:pPr>
            <a:r>
              <a:rPr lang="en-US" sz="2400" b="1" dirty="0"/>
              <a:t>Anode: 	Zn</a:t>
            </a:r>
            <a:r>
              <a:rPr lang="en-US" sz="2400" b="1" baseline="-25000" dirty="0"/>
              <a:t>(s)</a:t>
            </a:r>
            <a:r>
              <a:rPr lang="en-US" sz="2400" b="1" dirty="0"/>
              <a:t> +  2OH</a:t>
            </a:r>
            <a:r>
              <a:rPr lang="en-US" sz="2400" b="1" baseline="30000" dirty="0"/>
              <a:t>-</a:t>
            </a:r>
            <a:r>
              <a:rPr lang="en-US" sz="2400" b="1" baseline="-25000" dirty="0"/>
              <a:t>(</a:t>
            </a:r>
            <a:r>
              <a:rPr lang="en-US" sz="2400" b="1" baseline="-25000" dirty="0" err="1"/>
              <a:t>aq</a:t>
            </a:r>
            <a:r>
              <a:rPr lang="en-US" sz="2400" b="1" baseline="-25000" dirty="0"/>
              <a:t>)</a:t>
            </a:r>
            <a:r>
              <a:rPr lang="en-US" sz="2400" b="1" dirty="0"/>
              <a:t>  </a:t>
            </a:r>
            <a:r>
              <a:rPr lang="en-US" sz="2400" b="1" dirty="0">
                <a:latin typeface="Wingdings 3" charset="2"/>
              </a:rPr>
              <a:t>g</a:t>
            </a:r>
            <a:r>
              <a:rPr lang="en-US" sz="2400" b="1" dirty="0"/>
              <a:t>   </a:t>
            </a:r>
            <a:r>
              <a:rPr lang="en-US" sz="2400" b="1" dirty="0" err="1"/>
              <a:t>ZnO</a:t>
            </a:r>
            <a:r>
              <a:rPr lang="en-US" sz="2400" b="1" baseline="-25000" dirty="0"/>
              <a:t>(s)</a:t>
            </a:r>
            <a:r>
              <a:rPr lang="en-US" sz="2400" b="1" dirty="0"/>
              <a:t>  +  H</a:t>
            </a:r>
            <a:r>
              <a:rPr lang="en-US" sz="2400" b="1" baseline="-25000" dirty="0"/>
              <a:t>2</a:t>
            </a:r>
            <a:r>
              <a:rPr lang="en-US" sz="2400" b="1" dirty="0"/>
              <a:t>O</a:t>
            </a:r>
            <a:r>
              <a:rPr lang="en-US" sz="2400" b="1" baseline="-25000" dirty="0"/>
              <a:t>(l)</a:t>
            </a:r>
            <a:r>
              <a:rPr lang="en-US" sz="2400" b="1" dirty="0"/>
              <a:t>  +  2e</a:t>
            </a:r>
            <a:r>
              <a:rPr lang="en-US" sz="2400" b="1" baseline="30000" dirty="0"/>
              <a:t>-</a:t>
            </a:r>
          </a:p>
          <a:p>
            <a:pPr defTabSz="908050">
              <a:lnSpc>
                <a:spcPct val="90000"/>
              </a:lnSpc>
              <a:spcBef>
                <a:spcPct val="35000"/>
              </a:spcBef>
              <a:tabLst>
                <a:tab pos="1824038" algn="l"/>
                <a:tab pos="3935413" algn="l"/>
              </a:tabLst>
            </a:pPr>
            <a:r>
              <a:rPr lang="en-US" sz="2400" b="1" dirty="0" smtClean="0"/>
              <a:t>Cathode </a:t>
            </a:r>
            <a:r>
              <a:rPr lang="en-US" sz="2400" b="1" dirty="0"/>
              <a:t>(Ag):	Ag</a:t>
            </a:r>
            <a:r>
              <a:rPr lang="en-US" sz="2400" b="1" baseline="-25000" dirty="0"/>
              <a:t>2</a:t>
            </a:r>
            <a:r>
              <a:rPr lang="en-US" sz="2400" b="1" dirty="0"/>
              <a:t>O</a:t>
            </a:r>
            <a:r>
              <a:rPr lang="en-US" sz="2400" b="1" baseline="-25000" dirty="0"/>
              <a:t> (s)</a:t>
            </a:r>
            <a:r>
              <a:rPr lang="en-US" sz="2400" b="1" dirty="0"/>
              <a:t> +  H</a:t>
            </a:r>
            <a:r>
              <a:rPr lang="en-US" sz="2400" b="1" baseline="-25000" dirty="0"/>
              <a:t>2</a:t>
            </a:r>
            <a:r>
              <a:rPr lang="en-US" sz="2400" b="1" dirty="0"/>
              <a:t>O</a:t>
            </a:r>
            <a:r>
              <a:rPr lang="en-US" sz="2400" b="1" baseline="-25000" dirty="0"/>
              <a:t>(l)</a:t>
            </a:r>
            <a:r>
              <a:rPr lang="en-US" sz="2400" b="1" dirty="0"/>
              <a:t> +  2e</a:t>
            </a:r>
            <a:r>
              <a:rPr lang="en-US" sz="2400" b="1" baseline="30000" dirty="0"/>
              <a:t>-</a:t>
            </a:r>
            <a:r>
              <a:rPr lang="en-US" sz="2400" b="1" dirty="0"/>
              <a:t> </a:t>
            </a:r>
            <a:r>
              <a:rPr lang="en-US" sz="2400" b="1" dirty="0">
                <a:latin typeface="Wingdings 3" charset="2"/>
              </a:rPr>
              <a:t>g</a:t>
            </a:r>
            <a:r>
              <a:rPr lang="en-US" sz="2400" b="1" dirty="0"/>
              <a:t> 2Ag</a:t>
            </a:r>
            <a:r>
              <a:rPr lang="en-US" sz="2400" b="1" baseline="-25000" dirty="0"/>
              <a:t>(s)</a:t>
            </a:r>
            <a:r>
              <a:rPr lang="en-US" sz="2400" b="1" dirty="0"/>
              <a:t>  +  2OH</a:t>
            </a:r>
            <a:r>
              <a:rPr lang="en-US" sz="2400" b="1" baseline="30000" dirty="0"/>
              <a:t>-</a:t>
            </a:r>
            <a:r>
              <a:rPr lang="en-US" sz="2400" b="1" baseline="-25000" dirty="0"/>
              <a:t>(</a:t>
            </a:r>
            <a:r>
              <a:rPr lang="en-US" sz="2400" b="1" baseline="-25000" dirty="0" err="1"/>
              <a:t>aq</a:t>
            </a:r>
            <a:r>
              <a:rPr lang="en-US" sz="2400" b="1" baseline="-25000" dirty="0"/>
              <a:t>)</a:t>
            </a:r>
            <a:endParaRPr lang="en-US" sz="2400" b="1" dirty="0"/>
          </a:p>
        </p:txBody>
      </p:sp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4728" y="3900975"/>
            <a:ext cx="2437447" cy="2234713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18_17"/>
          <p:cNvPicPr>
            <a:picLocks noChangeAspect="1" noChangeArrowheads="1"/>
          </p:cNvPicPr>
          <p:nvPr/>
        </p:nvPicPr>
        <p:blipFill>
          <a:blip r:embed="rId3"/>
          <a:srcRect b="4253"/>
          <a:stretch>
            <a:fillRect/>
          </a:stretch>
        </p:blipFill>
        <p:spPr bwMode="auto">
          <a:xfrm>
            <a:off x="1115104" y="1161142"/>
            <a:ext cx="7129009" cy="562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TextBox 2"/>
          <p:cNvSpPr txBox="1">
            <a:spLocks noChangeArrowheads="1"/>
          </p:cNvSpPr>
          <p:nvPr/>
        </p:nvSpPr>
        <p:spPr bwMode="auto">
          <a:xfrm>
            <a:off x="2649310" y="285750"/>
            <a:ext cx="27190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ar-SA" sz="3600" b="1" dirty="0" smtClean="0">
                <a:solidFill>
                  <a:srgbClr val="FF0000"/>
                </a:solidFill>
                <a:latin typeface="Century Schoolbook" pitchFamily="-110" charset="0"/>
              </a:rPr>
              <a:t>بطاريات </a:t>
            </a:r>
            <a:r>
              <a:rPr lang="ar-SA" sz="3600" b="1" dirty="0" err="1" smtClean="0">
                <a:solidFill>
                  <a:srgbClr val="FF0000"/>
                </a:solidFill>
                <a:latin typeface="Century Schoolbook" pitchFamily="-110" charset="0"/>
              </a:rPr>
              <a:t>الليثيوم</a:t>
            </a:r>
            <a:r>
              <a:rPr lang="ar-SA" sz="3600" b="1" dirty="0" smtClean="0">
                <a:solidFill>
                  <a:srgbClr val="FF0000"/>
                </a:solidFill>
                <a:latin typeface="Century Schoolbook" pitchFamily="-110" charset="0"/>
              </a:rPr>
              <a:t> </a:t>
            </a:r>
            <a:endParaRPr lang="en-US" sz="3600" b="1" dirty="0">
              <a:solidFill>
                <a:srgbClr val="FF0000"/>
              </a:solidFill>
              <a:latin typeface="Century Schoolbook" pitchFamily="-11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18_18"/>
          <p:cNvPicPr>
            <a:picLocks noChangeAspect="1" noChangeArrowheads="1"/>
          </p:cNvPicPr>
          <p:nvPr/>
        </p:nvPicPr>
        <p:blipFill>
          <a:blip r:embed="rId3"/>
          <a:srcRect b="3780"/>
          <a:stretch>
            <a:fillRect/>
          </a:stretch>
        </p:blipFill>
        <p:spPr bwMode="auto">
          <a:xfrm>
            <a:off x="358724" y="1350502"/>
            <a:ext cx="8503915" cy="5409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1" i="0" u="none" strike="noStrike" kern="1200" cap="none" spc="0" normalizeH="0" baseline="0" noProof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خلايا الوقود</a:t>
            </a:r>
            <a:endParaRPr kumimoji="0" 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4800" b="1" dirty="0" smtClean="0">
                <a:solidFill>
                  <a:srgbClr val="CC3300"/>
                </a:solidFill>
              </a:rPr>
              <a:t>خلايا الوقود</a:t>
            </a:r>
            <a:endParaRPr lang="en-US" sz="4800" b="1" dirty="0" smtClean="0">
              <a:solidFill>
                <a:srgbClr val="CC330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dirty="0" smtClean="0"/>
              <a:t>2H</a:t>
            </a:r>
            <a:r>
              <a:rPr lang="en-US" baseline="-25000" dirty="0" smtClean="0"/>
              <a:t>2</a:t>
            </a:r>
            <a:r>
              <a:rPr lang="en-US" dirty="0" smtClean="0"/>
              <a:t>(</a:t>
            </a:r>
            <a:r>
              <a:rPr lang="en-US" i="1" dirty="0" smtClean="0"/>
              <a:t>g</a:t>
            </a:r>
            <a:r>
              <a:rPr lang="en-US" dirty="0" smtClean="0"/>
              <a:t>) + O</a:t>
            </a:r>
            <a:r>
              <a:rPr lang="en-US" baseline="-25000" dirty="0" smtClean="0"/>
              <a:t>2</a:t>
            </a:r>
            <a:r>
              <a:rPr lang="en-US" dirty="0" smtClean="0"/>
              <a:t>(</a:t>
            </a:r>
            <a:r>
              <a:rPr lang="en-US" i="1" dirty="0" smtClean="0"/>
              <a:t>g</a:t>
            </a:r>
            <a:r>
              <a:rPr lang="en-US" dirty="0" smtClean="0"/>
              <a:t>)  </a:t>
            </a:r>
            <a:r>
              <a:rPr lang="en-US" dirty="0" smtClean="0">
                <a:latin typeface="Symbol" pitchFamily="18" charset="2"/>
              </a:rPr>
              <a:t></a:t>
            </a:r>
            <a:r>
              <a:rPr lang="en-US" dirty="0" smtClean="0"/>
              <a:t>  2H</a:t>
            </a:r>
            <a:r>
              <a:rPr lang="en-US" baseline="-25000" dirty="0" smtClean="0"/>
              <a:t>2</a:t>
            </a:r>
            <a:r>
              <a:rPr lang="en-US" dirty="0" smtClean="0"/>
              <a:t>O(</a:t>
            </a:r>
            <a:r>
              <a:rPr lang="en-US" i="1" dirty="0" smtClean="0"/>
              <a:t>l</a:t>
            </a:r>
            <a:r>
              <a:rPr lang="en-US" dirty="0" smtClean="0"/>
              <a:t>)</a:t>
            </a:r>
          </a:p>
          <a:p>
            <a:pPr>
              <a:spcBef>
                <a:spcPct val="100000"/>
              </a:spcBef>
              <a:buFontTx/>
              <a:buNone/>
            </a:pPr>
            <a:r>
              <a:rPr lang="en-US" dirty="0" smtClean="0">
                <a:solidFill>
                  <a:srgbClr val="FF9900"/>
                </a:solidFill>
              </a:rPr>
              <a:t>anode</a:t>
            </a:r>
            <a:r>
              <a:rPr lang="en-US" dirty="0" smtClean="0"/>
              <a:t>:  2H</a:t>
            </a:r>
            <a:r>
              <a:rPr lang="en-US" baseline="-25000" dirty="0" smtClean="0"/>
              <a:t>2</a:t>
            </a:r>
            <a:r>
              <a:rPr lang="en-US" dirty="0" smtClean="0"/>
              <a:t> + 4OH</a:t>
            </a:r>
            <a:r>
              <a:rPr lang="en-US" baseline="30000" dirty="0" smtClean="0">
                <a:latin typeface="Symbol" pitchFamily="18" charset="2"/>
              </a:rPr>
              <a:t></a:t>
            </a:r>
            <a:r>
              <a:rPr lang="en-US" dirty="0" smtClean="0"/>
              <a:t>  </a:t>
            </a:r>
            <a:r>
              <a:rPr lang="en-US" dirty="0" smtClean="0">
                <a:latin typeface="Symbol" pitchFamily="18" charset="2"/>
              </a:rPr>
              <a:t></a:t>
            </a:r>
            <a:r>
              <a:rPr lang="en-US" dirty="0" smtClean="0"/>
              <a:t>  4H</a:t>
            </a:r>
            <a:r>
              <a:rPr lang="en-US" baseline="-25000" dirty="0" smtClean="0"/>
              <a:t>2</a:t>
            </a:r>
            <a:r>
              <a:rPr lang="en-US" dirty="0" smtClean="0"/>
              <a:t>O + 4e</a:t>
            </a:r>
            <a:r>
              <a:rPr lang="en-US" baseline="30000" dirty="0" smtClean="0">
                <a:latin typeface="Symbol" pitchFamily="18" charset="2"/>
              </a:rPr>
              <a:t></a:t>
            </a:r>
            <a:endParaRPr lang="en-US" dirty="0" smtClean="0"/>
          </a:p>
          <a:p>
            <a:pPr>
              <a:buFontTx/>
              <a:buNone/>
            </a:pPr>
            <a:r>
              <a:rPr lang="en-US" dirty="0" smtClean="0">
                <a:solidFill>
                  <a:srgbClr val="FF9900"/>
                </a:solidFill>
              </a:rPr>
              <a:t>cathode</a:t>
            </a:r>
            <a:r>
              <a:rPr lang="en-US" dirty="0" smtClean="0"/>
              <a:t>:  4e</a:t>
            </a:r>
            <a:r>
              <a:rPr lang="en-US" baseline="30000" dirty="0" smtClean="0">
                <a:latin typeface="Symbol" pitchFamily="18" charset="2"/>
              </a:rPr>
              <a:t></a:t>
            </a:r>
            <a:r>
              <a:rPr lang="en-US" dirty="0" smtClean="0"/>
              <a:t> + O</a:t>
            </a:r>
            <a:r>
              <a:rPr lang="en-US" baseline="-25000" dirty="0" smtClean="0"/>
              <a:t>2</a:t>
            </a:r>
            <a:r>
              <a:rPr lang="en-US" dirty="0" smtClean="0"/>
              <a:t> + 2H</a:t>
            </a:r>
            <a:r>
              <a:rPr lang="en-US" baseline="-25000" dirty="0" smtClean="0"/>
              <a:t>2</a:t>
            </a:r>
            <a:r>
              <a:rPr lang="en-US" dirty="0" smtClean="0"/>
              <a:t>O  </a:t>
            </a:r>
            <a:r>
              <a:rPr lang="en-US" dirty="0" smtClean="0">
                <a:latin typeface="Symbol" pitchFamily="18" charset="2"/>
              </a:rPr>
              <a:t></a:t>
            </a:r>
            <a:r>
              <a:rPr lang="en-US" dirty="0" smtClean="0"/>
              <a:t>  4OH</a:t>
            </a:r>
            <a:r>
              <a:rPr lang="en-US" baseline="30000" dirty="0" smtClean="0">
                <a:latin typeface="Symbol" pitchFamily="18" charset="2"/>
              </a:rPr>
              <a:t></a:t>
            </a:r>
          </a:p>
          <a:p>
            <a:pPr>
              <a:buFontTx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7522n17_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6425" y="1403570"/>
            <a:ext cx="5103397" cy="5183945"/>
          </a:xfrm>
          <a:prstGeom prst="rect">
            <a:avLst/>
          </a:prstGeom>
          <a:noFill/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1" i="0" u="none" strike="noStrike" kern="1200" cap="none" spc="0" normalizeH="0" baseline="0" noProof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خلايا الوقود</a:t>
            </a:r>
            <a:endParaRPr kumimoji="0" 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3" descr="18_19ab"/>
          <p:cNvPicPr>
            <a:picLocks noChangeAspect="1" noChangeArrowheads="1"/>
          </p:cNvPicPr>
          <p:nvPr/>
        </p:nvPicPr>
        <p:blipFill>
          <a:blip r:embed="rId3"/>
          <a:srcRect t="516" b="3613"/>
          <a:stretch>
            <a:fillRect/>
          </a:stretch>
        </p:blipFill>
        <p:spPr bwMode="auto">
          <a:xfrm>
            <a:off x="1588" y="323850"/>
            <a:ext cx="9134475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7063" y="152400"/>
            <a:ext cx="8037512" cy="6302375"/>
          </a:xfrm>
          <a:prstGeom prst="rect">
            <a:avLst/>
          </a:prstGeom>
          <a:noFill/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0" y="214313"/>
            <a:ext cx="3282950" cy="303212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sz="3200">
                <a:solidFill>
                  <a:srgbClr val="790015"/>
                </a:solidFill>
              </a:rPr>
              <a:t>Fuel Cells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18_16"/>
          <p:cNvPicPr>
            <a:picLocks noChangeAspect="1" noChangeArrowheads="1"/>
          </p:cNvPicPr>
          <p:nvPr/>
        </p:nvPicPr>
        <p:blipFill>
          <a:blip r:embed="rId3"/>
          <a:srcRect b="5656"/>
          <a:stretch>
            <a:fillRect/>
          </a:stretch>
        </p:blipFill>
        <p:spPr bwMode="auto">
          <a:xfrm>
            <a:off x="452364" y="2226212"/>
            <a:ext cx="75723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431947" y="295422"/>
            <a:ext cx="28712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ar-SA" sz="3600" b="1" u="sng" dirty="0" err="1" smtClean="0">
                <a:solidFill>
                  <a:srgbClr val="FF0000"/>
                </a:solidFill>
              </a:rPr>
              <a:t>المركم</a:t>
            </a:r>
            <a:r>
              <a:rPr lang="ar-SA" sz="3600" b="1" u="sng" dirty="0" smtClean="0">
                <a:solidFill>
                  <a:srgbClr val="FF0000"/>
                </a:solidFill>
              </a:rPr>
              <a:t> الرصاصي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lead acid batte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8600"/>
            <a:ext cx="86106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5723753" y="5416062"/>
            <a:ext cx="28712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ar-SA" sz="3600" b="1" u="sng" dirty="0" err="1" smtClean="0">
                <a:solidFill>
                  <a:srgbClr val="FF0000"/>
                </a:solidFill>
              </a:rPr>
              <a:t>المركم</a:t>
            </a:r>
            <a:r>
              <a:rPr lang="ar-SA" sz="3600" b="1" u="sng" dirty="0" smtClean="0">
                <a:solidFill>
                  <a:srgbClr val="FF0000"/>
                </a:solidFill>
              </a:rPr>
              <a:t> الرصاصي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G20_021.JPG                                                   0000043C G-Chem II                      AB89E6CB:"/>
          <p:cNvPicPr>
            <a:picLocks noChangeAspect="1" noChangeArrowheads="1"/>
          </p:cNvPicPr>
          <p:nvPr/>
        </p:nvPicPr>
        <p:blipFill>
          <a:blip r:embed="rId2"/>
          <a:srcRect l="4999" r="5832"/>
          <a:stretch>
            <a:fillRect/>
          </a:stretch>
        </p:blipFill>
        <p:spPr bwMode="auto">
          <a:xfrm>
            <a:off x="1111348" y="20637"/>
            <a:ext cx="8060788" cy="6837363"/>
          </a:xfrm>
          <a:prstGeom prst="rect">
            <a:avLst/>
          </a:prstGeom>
          <a:noFill/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14068" y="0"/>
            <a:ext cx="28712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ar-SA" sz="3600" b="1" u="sng" dirty="0" err="1" smtClean="0">
                <a:solidFill>
                  <a:srgbClr val="FF0000"/>
                </a:solidFill>
              </a:rPr>
              <a:t>المركم</a:t>
            </a:r>
            <a:r>
              <a:rPr lang="ar-SA" sz="3600" b="1" u="sng" dirty="0" smtClean="0">
                <a:solidFill>
                  <a:srgbClr val="FF0000"/>
                </a:solidFill>
              </a:rPr>
              <a:t> الرصاصي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037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eaLnBrk="1" hangingPunct="1"/>
            <a:endParaRPr lang="ar-SA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solidFill>
                <a:schemeClr val="tx2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solidFill>
                <a:schemeClr val="tx2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solidFill>
                <a:schemeClr val="tx2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solidFill>
                <a:schemeClr val="tx2"/>
              </a:solidFill>
              <a:latin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</a:pPr>
            <a:endParaRPr lang="en-US" dirty="0" smtClean="0">
              <a:solidFill>
                <a:schemeClr val="tx2"/>
              </a:solidFill>
              <a:latin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US" dirty="0" err="1" smtClean="0">
                <a:solidFill>
                  <a:schemeClr val="tx2"/>
                </a:solidFill>
                <a:latin typeface="Times New Roman" pitchFamily="18" charset="0"/>
              </a:rPr>
              <a:t>Pb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</a:rPr>
              <a:t> + PbO</a:t>
            </a:r>
            <a:r>
              <a:rPr lang="en-US" baseline="-25000" dirty="0" smtClean="0">
                <a:solidFill>
                  <a:schemeClr val="tx2"/>
                </a:solidFill>
                <a:latin typeface="Times New Roman" pitchFamily="18" charset="0"/>
              </a:rPr>
              <a:t>2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</a:rPr>
              <a:t> + 2H</a:t>
            </a:r>
            <a:r>
              <a:rPr lang="en-US" baseline="-25000" dirty="0" smtClean="0">
                <a:solidFill>
                  <a:schemeClr val="tx2"/>
                </a:solidFill>
                <a:latin typeface="Times New Roman" pitchFamily="18" charset="0"/>
              </a:rPr>
              <a:t>2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</a:rPr>
              <a:t>SO</a:t>
            </a:r>
            <a:r>
              <a:rPr lang="en-US" baseline="-25000" dirty="0" smtClean="0">
                <a:solidFill>
                  <a:schemeClr val="tx2"/>
                </a:solidFill>
                <a:latin typeface="Times New Roman" pitchFamily="18" charset="0"/>
              </a:rPr>
              <a:t>4 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</a:rPr>
              <a:t>              2PbSO</a:t>
            </a:r>
            <a:r>
              <a:rPr lang="en-US" baseline="-25000" dirty="0" smtClean="0">
                <a:solidFill>
                  <a:schemeClr val="tx2"/>
                </a:solidFill>
                <a:latin typeface="Times New Roman" pitchFamily="18" charset="0"/>
              </a:rPr>
              <a:t>4 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</a:rPr>
              <a:t>+ 2H</a:t>
            </a:r>
            <a:r>
              <a:rPr lang="en-US" baseline="-25000" dirty="0" smtClean="0">
                <a:solidFill>
                  <a:schemeClr val="tx2"/>
                </a:solidFill>
                <a:latin typeface="Times New Roman" pitchFamily="18" charset="0"/>
              </a:rPr>
              <a:t>2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</a:rPr>
              <a:t>O</a:t>
            </a:r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4430713" y="5949950"/>
            <a:ext cx="1030287" cy="0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22533" name="Picture 5" descr="ch 12 auto battery complet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939800" y="1709365"/>
            <a:ext cx="7586663" cy="3632200"/>
          </a:xfrm>
          <a:noFill/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22298" y="357369"/>
            <a:ext cx="852188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ar-SA" sz="3600" b="1" dirty="0" err="1" smtClean="0">
                <a:solidFill>
                  <a:srgbClr val="FF0000"/>
                </a:solidFill>
              </a:rPr>
              <a:t>المركم</a:t>
            </a:r>
            <a:r>
              <a:rPr lang="ar-SA" sz="3600" b="1" dirty="0" smtClean="0">
                <a:solidFill>
                  <a:srgbClr val="FF0000"/>
                </a:solidFill>
              </a:rPr>
              <a:t> الرصاصي ( بطارية رصاص –أكسيد الرصاص 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2" name="Picture 10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7413" y="5118100"/>
            <a:ext cx="1651000" cy="1427163"/>
          </a:xfrm>
          <a:prstGeom prst="rect">
            <a:avLst/>
          </a:prstGeom>
          <a:noFill/>
        </p:spPr>
      </p:pic>
      <p:pic>
        <p:nvPicPr>
          <p:cNvPr id="23558" name="Picture 10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7444" y="309490"/>
            <a:ext cx="2670969" cy="3022600"/>
          </a:xfrm>
          <a:prstGeom prst="rect">
            <a:avLst/>
          </a:prstGeom>
          <a:noFill/>
        </p:spPr>
      </p:pic>
      <p:sp>
        <p:nvSpPr>
          <p:cNvPr id="23560" name="Rectangle 1032"/>
          <p:cNvSpPr>
            <a:spLocks noChangeArrowheads="1"/>
          </p:cNvSpPr>
          <p:nvPr/>
        </p:nvSpPr>
        <p:spPr bwMode="auto">
          <a:xfrm>
            <a:off x="388938" y="3108325"/>
            <a:ext cx="8421687" cy="1865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35000"/>
              </a:spcBef>
              <a:tabLst>
                <a:tab pos="3776663" algn="l"/>
                <a:tab pos="6634163" algn="l"/>
              </a:tabLst>
            </a:pPr>
            <a:r>
              <a:rPr lang="en-US" sz="2000" b="1" dirty="0"/>
              <a:t>Half reactions: </a:t>
            </a:r>
            <a:r>
              <a:rPr lang="en-US" sz="2000" b="1" dirty="0" err="1"/>
              <a:t>E°</a:t>
            </a:r>
            <a:r>
              <a:rPr lang="en-US" sz="2000" b="1" baseline="-25000" dirty="0" err="1"/>
              <a:t>Cell</a:t>
            </a:r>
            <a:r>
              <a:rPr lang="en-US" sz="2000" b="1" dirty="0"/>
              <a:t> = 2.0 V</a:t>
            </a:r>
          </a:p>
          <a:p>
            <a:pPr>
              <a:lnSpc>
                <a:spcPct val="90000"/>
              </a:lnSpc>
              <a:spcBef>
                <a:spcPct val="35000"/>
              </a:spcBef>
              <a:tabLst>
                <a:tab pos="3776663" algn="l"/>
                <a:tab pos="6634163" algn="l"/>
              </a:tabLst>
            </a:pPr>
            <a:r>
              <a:rPr lang="en-US" sz="2000" b="1" dirty="0"/>
              <a:t>Anode: </a:t>
            </a:r>
            <a:r>
              <a:rPr lang="en-US" sz="1800" b="1" dirty="0" err="1">
                <a:latin typeface="Times" charset="0"/>
              </a:rPr>
              <a:t>Pb</a:t>
            </a:r>
            <a:r>
              <a:rPr lang="en-US" sz="1800" b="1" dirty="0">
                <a:latin typeface="Times" charset="0"/>
              </a:rPr>
              <a:t>(s)  +  SO</a:t>
            </a:r>
            <a:r>
              <a:rPr lang="en-US" sz="1800" b="1" baseline="-25000" dirty="0">
                <a:latin typeface="Times" charset="0"/>
              </a:rPr>
              <a:t>4</a:t>
            </a:r>
            <a:r>
              <a:rPr lang="en-US" sz="1800" b="1" baseline="30000" dirty="0">
                <a:latin typeface="Times" charset="0"/>
              </a:rPr>
              <a:t>2-</a:t>
            </a:r>
            <a:r>
              <a:rPr lang="en-US" sz="1800" b="1" dirty="0">
                <a:latin typeface="Times" charset="0"/>
              </a:rPr>
              <a:t> </a:t>
            </a:r>
            <a:r>
              <a:rPr lang="en-US" sz="1800" b="1" dirty="0">
                <a:latin typeface="Wingdings 3" charset="2"/>
              </a:rPr>
              <a:t></a:t>
            </a:r>
            <a:r>
              <a:rPr lang="en-US" sz="1800" b="1" dirty="0">
                <a:latin typeface="Times" charset="0"/>
              </a:rPr>
              <a:t>  PbSO</a:t>
            </a:r>
            <a:r>
              <a:rPr lang="en-US" sz="1800" b="1" baseline="-25000" dirty="0">
                <a:latin typeface="Times" charset="0"/>
              </a:rPr>
              <a:t>4 (s)</a:t>
            </a:r>
            <a:r>
              <a:rPr lang="en-US" sz="1800" b="1" dirty="0">
                <a:latin typeface="Times" charset="0"/>
              </a:rPr>
              <a:t>   +2 e-	E° = 0.356</a:t>
            </a:r>
            <a:endParaRPr lang="en-US" b="1" baseline="30000" dirty="0"/>
          </a:p>
          <a:p>
            <a:pPr>
              <a:lnSpc>
                <a:spcPct val="90000"/>
              </a:lnSpc>
              <a:spcBef>
                <a:spcPct val="35000"/>
              </a:spcBef>
              <a:tabLst>
                <a:tab pos="3776663" algn="l"/>
                <a:tab pos="6634163" algn="l"/>
              </a:tabLst>
            </a:pPr>
            <a:r>
              <a:rPr lang="en-US" sz="2000" b="1" dirty="0"/>
              <a:t>Cathode (Hg): </a:t>
            </a:r>
            <a:r>
              <a:rPr lang="en-US" sz="1800" b="1" dirty="0">
                <a:latin typeface="Times" charset="0"/>
              </a:rPr>
              <a:t>PbO</a:t>
            </a:r>
            <a:r>
              <a:rPr lang="en-US" sz="1800" b="1" baseline="-25000" dirty="0">
                <a:latin typeface="Times" charset="0"/>
              </a:rPr>
              <a:t>2  (s) </a:t>
            </a:r>
            <a:r>
              <a:rPr lang="en-US" sz="1800" b="1" dirty="0">
                <a:latin typeface="Times" charset="0"/>
              </a:rPr>
              <a:t>+ SO</a:t>
            </a:r>
            <a:r>
              <a:rPr lang="en-US" sz="1800" b="1" baseline="-25000" dirty="0">
                <a:latin typeface="Times" charset="0"/>
              </a:rPr>
              <a:t>4</a:t>
            </a:r>
            <a:r>
              <a:rPr lang="en-US" sz="1800" b="1" baseline="30000" dirty="0">
                <a:latin typeface="Times" charset="0"/>
              </a:rPr>
              <a:t>2-</a:t>
            </a:r>
            <a:r>
              <a:rPr lang="en-US" sz="1800" b="1" dirty="0">
                <a:latin typeface="Times" charset="0"/>
              </a:rPr>
              <a:t>  + 4H</a:t>
            </a:r>
            <a:r>
              <a:rPr lang="en-US" sz="1800" b="1" baseline="30000" dirty="0">
                <a:latin typeface="Times" charset="0"/>
              </a:rPr>
              <a:t>+  </a:t>
            </a:r>
            <a:r>
              <a:rPr lang="en-US" sz="1800" b="1" dirty="0">
                <a:latin typeface="Times" charset="0"/>
              </a:rPr>
              <a:t>+ 2e</a:t>
            </a:r>
            <a:r>
              <a:rPr lang="en-US" sz="1800" b="1" baseline="30000" dirty="0">
                <a:latin typeface="Times" charset="0"/>
              </a:rPr>
              <a:t>-</a:t>
            </a:r>
            <a:r>
              <a:rPr lang="en-US" sz="1800" b="1" dirty="0">
                <a:latin typeface="Times" charset="0"/>
              </a:rPr>
              <a:t> </a:t>
            </a:r>
            <a:r>
              <a:rPr lang="en-US" sz="1800" b="1" dirty="0">
                <a:latin typeface="Wingdings 3" charset="2"/>
              </a:rPr>
              <a:t> </a:t>
            </a:r>
          </a:p>
          <a:p>
            <a:pPr>
              <a:lnSpc>
                <a:spcPct val="90000"/>
              </a:lnSpc>
              <a:spcBef>
                <a:spcPct val="35000"/>
              </a:spcBef>
              <a:tabLst>
                <a:tab pos="3776663" algn="l"/>
                <a:tab pos="6634163" algn="l"/>
              </a:tabLst>
            </a:pPr>
            <a:r>
              <a:rPr lang="en-US" sz="1800" b="1" dirty="0">
                <a:latin typeface="Wingdings 3" charset="2"/>
              </a:rPr>
              <a:t>	</a:t>
            </a:r>
            <a:r>
              <a:rPr lang="en-US" sz="1800" b="1" dirty="0">
                <a:latin typeface="Times" charset="0"/>
              </a:rPr>
              <a:t>PbSO</a:t>
            </a:r>
            <a:r>
              <a:rPr lang="en-US" sz="1800" b="1" baseline="-25000" dirty="0">
                <a:latin typeface="Times" charset="0"/>
              </a:rPr>
              <a:t>4 (s)  </a:t>
            </a:r>
            <a:r>
              <a:rPr lang="en-US" sz="1800" b="1" dirty="0">
                <a:latin typeface="Times" charset="0"/>
              </a:rPr>
              <a:t>+ 2 H</a:t>
            </a:r>
            <a:r>
              <a:rPr lang="en-US" sz="1800" b="1" baseline="-25000" dirty="0">
                <a:latin typeface="Times" charset="0"/>
              </a:rPr>
              <a:t>2</a:t>
            </a:r>
            <a:r>
              <a:rPr lang="en-US" sz="1800" b="1" dirty="0">
                <a:latin typeface="Times" charset="0"/>
              </a:rPr>
              <a:t>O </a:t>
            </a:r>
            <a:r>
              <a:rPr lang="en-US" sz="1800" b="1" baseline="30000" dirty="0">
                <a:latin typeface="Times" charset="0"/>
              </a:rPr>
              <a:t>	</a:t>
            </a:r>
            <a:r>
              <a:rPr lang="en-US" sz="1800" b="1" dirty="0">
                <a:latin typeface="Times" charset="0"/>
              </a:rPr>
              <a:t>E° = 1.685V</a:t>
            </a:r>
          </a:p>
          <a:p>
            <a:pPr>
              <a:lnSpc>
                <a:spcPct val="90000"/>
              </a:lnSpc>
              <a:spcBef>
                <a:spcPct val="35000"/>
              </a:spcBef>
              <a:tabLst>
                <a:tab pos="3776663" algn="l"/>
                <a:tab pos="6634163" algn="l"/>
              </a:tabLst>
            </a:pPr>
            <a:r>
              <a:rPr lang="en-US" sz="1800" b="1" dirty="0">
                <a:latin typeface="Times" charset="0"/>
              </a:rPr>
              <a:t>Net: </a:t>
            </a:r>
            <a:r>
              <a:rPr lang="en-US" sz="1800" b="1" dirty="0">
                <a:solidFill>
                  <a:srgbClr val="CC0000"/>
                </a:solidFill>
                <a:latin typeface="Times" charset="0"/>
              </a:rPr>
              <a:t>PbO</a:t>
            </a:r>
            <a:r>
              <a:rPr lang="en-US" sz="1800" b="1" baseline="-25000" dirty="0">
                <a:solidFill>
                  <a:srgbClr val="CC0000"/>
                </a:solidFill>
                <a:latin typeface="Times" charset="0"/>
              </a:rPr>
              <a:t>2  (s) </a:t>
            </a:r>
            <a:r>
              <a:rPr lang="en-US" sz="1800" b="1" dirty="0">
                <a:solidFill>
                  <a:srgbClr val="CC0000"/>
                </a:solidFill>
                <a:latin typeface="Times" charset="0"/>
              </a:rPr>
              <a:t>+ </a:t>
            </a:r>
            <a:r>
              <a:rPr lang="en-US" sz="1800" b="1" dirty="0" err="1">
                <a:solidFill>
                  <a:srgbClr val="CC0000"/>
                </a:solidFill>
                <a:latin typeface="Times" charset="0"/>
              </a:rPr>
              <a:t>Pb</a:t>
            </a:r>
            <a:r>
              <a:rPr lang="en-US" sz="1800" b="1" dirty="0">
                <a:solidFill>
                  <a:srgbClr val="CC0000"/>
                </a:solidFill>
                <a:latin typeface="Times" charset="0"/>
              </a:rPr>
              <a:t>(s)  + 2H</a:t>
            </a:r>
            <a:r>
              <a:rPr lang="en-US" sz="1800" b="1" baseline="-25000" dirty="0">
                <a:solidFill>
                  <a:srgbClr val="CC0000"/>
                </a:solidFill>
                <a:latin typeface="Times" charset="0"/>
              </a:rPr>
              <a:t>2</a:t>
            </a:r>
            <a:r>
              <a:rPr lang="en-US" sz="1800" b="1" dirty="0">
                <a:solidFill>
                  <a:srgbClr val="CC0000"/>
                </a:solidFill>
                <a:latin typeface="Times" charset="0"/>
              </a:rPr>
              <a:t>SO</a:t>
            </a:r>
            <a:r>
              <a:rPr lang="en-US" sz="1800" b="1" baseline="-25000" dirty="0">
                <a:solidFill>
                  <a:srgbClr val="CC0000"/>
                </a:solidFill>
                <a:latin typeface="Times" charset="0"/>
              </a:rPr>
              <a:t>4 </a:t>
            </a:r>
            <a:r>
              <a:rPr lang="en-US" sz="1800" b="1" dirty="0">
                <a:solidFill>
                  <a:srgbClr val="CC0000"/>
                </a:solidFill>
                <a:latin typeface="Wingdings 3" charset="2"/>
              </a:rPr>
              <a:t></a:t>
            </a:r>
            <a:r>
              <a:rPr lang="en-US" sz="1800" b="1" dirty="0">
                <a:solidFill>
                  <a:srgbClr val="CC0000"/>
                </a:solidFill>
                <a:latin typeface="Times" charset="0"/>
              </a:rPr>
              <a:t>  PbSO</a:t>
            </a:r>
            <a:r>
              <a:rPr lang="en-US" sz="1800" b="1" baseline="-25000" dirty="0">
                <a:solidFill>
                  <a:srgbClr val="CC0000"/>
                </a:solidFill>
                <a:latin typeface="Times" charset="0"/>
              </a:rPr>
              <a:t>4 (s)</a:t>
            </a:r>
            <a:r>
              <a:rPr lang="en-US" sz="1800" b="1" dirty="0">
                <a:solidFill>
                  <a:srgbClr val="CC0000"/>
                </a:solidFill>
                <a:latin typeface="Times" charset="0"/>
              </a:rPr>
              <a:t> + 2 H</a:t>
            </a:r>
            <a:r>
              <a:rPr lang="en-US" sz="1800" b="1" baseline="-25000" dirty="0">
                <a:solidFill>
                  <a:srgbClr val="CC0000"/>
                </a:solidFill>
                <a:latin typeface="Times" charset="0"/>
              </a:rPr>
              <a:t>2</a:t>
            </a:r>
            <a:r>
              <a:rPr lang="en-US" sz="1800" b="1" dirty="0">
                <a:solidFill>
                  <a:srgbClr val="CC0000"/>
                </a:solidFill>
                <a:latin typeface="Times" charset="0"/>
              </a:rPr>
              <a:t>O 	 </a:t>
            </a:r>
            <a:r>
              <a:rPr lang="en-US" sz="2000" b="1" dirty="0" err="1">
                <a:solidFill>
                  <a:srgbClr val="CC0000"/>
                </a:solidFill>
              </a:rPr>
              <a:t>E°</a:t>
            </a:r>
            <a:r>
              <a:rPr lang="en-US" sz="2000" b="1" baseline="-25000" dirty="0" err="1">
                <a:solidFill>
                  <a:srgbClr val="CC0000"/>
                </a:solidFill>
              </a:rPr>
              <a:t>Cell</a:t>
            </a:r>
            <a:r>
              <a:rPr lang="en-US" sz="2000" b="1" dirty="0">
                <a:solidFill>
                  <a:srgbClr val="CC0000"/>
                </a:solidFill>
              </a:rPr>
              <a:t> = 2.0 V</a:t>
            </a:r>
            <a:r>
              <a:rPr lang="en-US" sz="1800" b="1" dirty="0">
                <a:latin typeface="Times" charset="0"/>
              </a:rPr>
              <a:t> 	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291358" y="548640"/>
            <a:ext cx="28712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ar-SA" sz="3600" b="1" u="sng" dirty="0" err="1" smtClean="0">
                <a:solidFill>
                  <a:srgbClr val="FF0000"/>
                </a:solidFill>
              </a:rPr>
              <a:t>المركم</a:t>
            </a:r>
            <a:r>
              <a:rPr lang="ar-SA" sz="3600" b="1" u="sng" dirty="0" smtClean="0">
                <a:solidFill>
                  <a:srgbClr val="FF0000"/>
                </a:solidFill>
              </a:rPr>
              <a:t> الرصاصي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3217082" y="2244060"/>
            <a:ext cx="24961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8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التأكل</a:t>
            </a:r>
            <a:r>
              <a:rPr lang="ar-SA" sz="8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ar-SA" sz="8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3851" y="1782541"/>
            <a:ext cx="6925055" cy="4224363"/>
          </a:xfrm>
          <a:prstGeom prst="rect">
            <a:avLst/>
          </a:prstGeom>
          <a:noFill/>
        </p:spPr>
      </p:pic>
      <p:sp>
        <p:nvSpPr>
          <p:cNvPr id="6" name="مستطيل 5"/>
          <p:cNvSpPr/>
          <p:nvPr/>
        </p:nvSpPr>
        <p:spPr>
          <a:xfrm>
            <a:off x="2640306" y="441236"/>
            <a:ext cx="40078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ar-SA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اقرئي الصورة ؟؟</a:t>
            </a:r>
            <a:endParaRPr lang="ar-SA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G20_025.JPG                                                   0000043C G-Chem II                      AB89E6CB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6096000"/>
          </a:xfrm>
          <a:prstGeom prst="rect">
            <a:avLst/>
          </a:prstGeom>
          <a:noFill/>
        </p:spPr>
      </p:pic>
      <p:sp>
        <p:nvSpPr>
          <p:cNvPr id="3" name="مستطيل 2"/>
          <p:cNvSpPr/>
          <p:nvPr/>
        </p:nvSpPr>
        <p:spPr>
          <a:xfrm>
            <a:off x="1599297" y="407963"/>
            <a:ext cx="2656496" cy="923330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صدأ الحديد</a:t>
            </a:r>
            <a:endParaRPr lang="ar-SA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9702" y="1340802"/>
            <a:ext cx="7651763" cy="487711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9732" y="1417638"/>
            <a:ext cx="7562410" cy="4068762"/>
          </a:xfrm>
          <a:prstGeom prst="rect">
            <a:avLst/>
          </a:prstGeom>
          <a:noFill/>
        </p:spPr>
      </p:pic>
      <p:sp>
        <p:nvSpPr>
          <p:cNvPr id="8" name="عنوان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4800" b="1" dirty="0" err="1" smtClean="0">
                <a:solidFill>
                  <a:srgbClr val="FF0000"/>
                </a:solidFill>
              </a:rPr>
              <a:t>ماهي</a:t>
            </a:r>
            <a:r>
              <a:rPr lang="ar-SA" sz="4800" b="1" dirty="0" smtClean="0">
                <a:solidFill>
                  <a:srgbClr val="FF0000"/>
                </a:solidFill>
              </a:rPr>
              <a:t> طرق منع </a:t>
            </a:r>
            <a:r>
              <a:rPr lang="ar-SA" sz="4800" b="1" dirty="0" err="1" smtClean="0">
                <a:solidFill>
                  <a:srgbClr val="FF0000"/>
                </a:solidFill>
              </a:rPr>
              <a:t>التاكل</a:t>
            </a:r>
            <a:r>
              <a:rPr lang="ar-SA" sz="4800" b="1" dirty="0" smtClean="0">
                <a:solidFill>
                  <a:srgbClr val="FF0000"/>
                </a:solidFill>
              </a:rPr>
              <a:t> ؟؟</a:t>
            </a:r>
            <a:endParaRPr lang="en-US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 descr="A39I0Y1CAQHDUJKCA90Y8XLCAFWW3MFCAQY0IEVCAX03GMOCA9KOJNFCAEM17HBCA7IPX4XCAJ5AOLDCAXKQGT3CA6F985RCAT4Z281CALE4DC4CA2NWO61CAS9WMYOCAUCURLWCAQTPFUBCA4TKCBDCAJQZNC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013" y="2056227"/>
            <a:ext cx="5662340" cy="3472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مستطيل 5"/>
          <p:cNvSpPr/>
          <p:nvPr/>
        </p:nvSpPr>
        <p:spPr>
          <a:xfrm>
            <a:off x="970673" y="295422"/>
            <a:ext cx="667850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من خلال </a:t>
            </a:r>
            <a:r>
              <a:rPr lang="ar-SA" sz="4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و</a:t>
            </a:r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نظرك ..</a:t>
            </a:r>
          </a:p>
          <a:p>
            <a:pPr algn="ctr"/>
            <a:r>
              <a:rPr lang="ar-SA" sz="4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مالذي</a:t>
            </a:r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حدث لهيكل السفينة؟؟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 descr="3eew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190" y="814714"/>
            <a:ext cx="3735994" cy="2477126"/>
          </a:xfrm>
          <a:prstGeom prst="rect">
            <a:avLst/>
          </a:prstGeom>
        </p:spPr>
      </p:pic>
      <p:pic>
        <p:nvPicPr>
          <p:cNvPr id="5" name="صورة 4" descr="AUJNFTUCA95BLL8CA53WIQ9CAQKUYMCCA9TQ6N8CAMPGCVTCABRMSM6CAZGEETNCAYRORKCCAKC51X8CA4M3Z1BCAT76O28CAE8QHF5CAWSEHOCCA182EILCA6WKHALCA2NSACFCAWCRN4QCA5JI8QVCA01CV4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294" y="3896751"/>
            <a:ext cx="2706497" cy="2598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صورة 5" descr="feew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1958" y="814714"/>
            <a:ext cx="3821278" cy="25428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مربع نص 6"/>
          <p:cNvSpPr txBox="1"/>
          <p:nvPr/>
        </p:nvSpPr>
        <p:spPr>
          <a:xfrm>
            <a:off x="3615397" y="4403188"/>
            <a:ext cx="4907839" cy="18158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 err="1" smtClean="0"/>
              <a:t>التأكل</a:t>
            </a:r>
            <a:r>
              <a:rPr lang="ar-SA" sz="2800" b="1" dirty="0" smtClean="0"/>
              <a:t> يسبب خسائر اقتصادية هائلة ... فإنه من </a:t>
            </a:r>
            <a:r>
              <a:rPr lang="ar-SA" sz="2800" b="1" dirty="0" err="1" smtClean="0"/>
              <a:t>الاهمية</a:t>
            </a:r>
            <a:r>
              <a:rPr lang="ar-SA" sz="2800" b="1" dirty="0" smtClean="0"/>
              <a:t> </a:t>
            </a:r>
            <a:r>
              <a:rPr lang="ar-SA" sz="2800" b="1" dirty="0" err="1" smtClean="0"/>
              <a:t>ايجاد</a:t>
            </a:r>
            <a:r>
              <a:rPr lang="ar-SA" sz="2800" b="1" dirty="0" smtClean="0"/>
              <a:t> طرق لمنع الصدأ </a:t>
            </a:r>
            <a:r>
              <a:rPr lang="ar-SA" sz="2800" b="1" dirty="0" smtClean="0"/>
              <a:t> </a:t>
            </a:r>
            <a:r>
              <a:rPr lang="ar-SA" sz="2800" b="1" dirty="0" smtClean="0"/>
              <a:t>ومن هذه الطرق هو الطلاء وهو عمل غطاء حماية </a:t>
            </a:r>
            <a:r>
              <a:rPr lang="ar-SA" sz="2800" b="1" dirty="0" err="1" smtClean="0"/>
              <a:t>للاشياء</a:t>
            </a:r>
            <a:r>
              <a:rPr lang="ar-SA" sz="2800" b="1" dirty="0" smtClean="0"/>
              <a:t> الفلزية .</a:t>
            </a:r>
            <a:endParaRPr lang="en-US" sz="28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G20_027.JPG                                                   0000043C G-Chem II                      AB89E6CB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606" y="230549"/>
            <a:ext cx="8806374" cy="4552462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1237957" y="4994031"/>
            <a:ext cx="7285279" cy="13849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 smtClean="0"/>
              <a:t>ومن طرق منع الصدأ </a:t>
            </a:r>
            <a:r>
              <a:rPr lang="ar-SA" sz="2800" b="1" dirty="0" smtClean="0"/>
              <a:t> </a:t>
            </a:r>
            <a:r>
              <a:rPr lang="ar-SA" sz="2800" b="1" dirty="0" err="1" smtClean="0"/>
              <a:t>ايضا</a:t>
            </a:r>
            <a:r>
              <a:rPr lang="ar-SA" sz="2800" b="1" dirty="0" smtClean="0"/>
              <a:t> هو توصيل كتل من الفلز مثل </a:t>
            </a:r>
            <a:r>
              <a:rPr lang="ar-SA" sz="2800" b="1" dirty="0" err="1" smtClean="0"/>
              <a:t>الماغنسيوم</a:t>
            </a:r>
            <a:r>
              <a:rPr lang="ar-SA" sz="2800" b="1" dirty="0" smtClean="0"/>
              <a:t> </a:t>
            </a:r>
            <a:r>
              <a:rPr lang="ar-SA" sz="2800" b="1" dirty="0" err="1" smtClean="0"/>
              <a:t>او</a:t>
            </a:r>
            <a:r>
              <a:rPr lang="ar-SA" sz="2800" b="1" dirty="0" smtClean="0"/>
              <a:t> </a:t>
            </a:r>
            <a:r>
              <a:rPr lang="ar-SA" sz="2800" b="1" dirty="0" err="1" smtClean="0"/>
              <a:t>الالمنيوم</a:t>
            </a:r>
            <a:r>
              <a:rPr lang="ar-SA" sz="2800" b="1" dirty="0" smtClean="0"/>
              <a:t> بالهيكل الفولاذي فتتأكسد هذه الكتل </a:t>
            </a:r>
            <a:r>
              <a:rPr lang="ar-SA" sz="2800" b="1" dirty="0" err="1" smtClean="0"/>
              <a:t>اسهل</a:t>
            </a:r>
            <a:r>
              <a:rPr lang="ar-SA" sz="2800" b="1" dirty="0" smtClean="0"/>
              <a:t> من الحديد </a:t>
            </a:r>
            <a:r>
              <a:rPr lang="ar-SA" sz="2800" b="1" dirty="0" err="1" smtClean="0"/>
              <a:t>و</a:t>
            </a:r>
            <a:r>
              <a:rPr lang="ar-SA" sz="2800" b="1" dirty="0" smtClean="0"/>
              <a:t> تصبح </a:t>
            </a:r>
            <a:r>
              <a:rPr lang="ar-SA" sz="2800" b="1" dirty="0" err="1" smtClean="0"/>
              <a:t>الانود</a:t>
            </a:r>
            <a:r>
              <a:rPr lang="ar-SA" sz="2800" b="1" dirty="0" smtClean="0"/>
              <a:t> في  خلية </a:t>
            </a:r>
            <a:r>
              <a:rPr lang="ar-SA" sz="2800" b="1" dirty="0" err="1" smtClean="0"/>
              <a:t>التاكل</a:t>
            </a:r>
            <a:r>
              <a:rPr lang="ar-SA" sz="2800" b="1" dirty="0" smtClean="0"/>
              <a:t> .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/>
          <a:srcRect l="48387" b="12927"/>
          <a:stretch>
            <a:fillRect/>
          </a:stretch>
        </p:blipFill>
        <p:spPr bwMode="auto">
          <a:xfrm>
            <a:off x="858129" y="1744393"/>
            <a:ext cx="7033838" cy="4501661"/>
          </a:xfrm>
          <a:prstGeom prst="rect">
            <a:avLst/>
          </a:prstGeom>
          <a:noFill/>
        </p:spPr>
      </p:pic>
      <p:sp>
        <p:nvSpPr>
          <p:cNvPr id="3" name="مستطيل 2"/>
          <p:cNvSpPr/>
          <p:nvPr/>
        </p:nvSpPr>
        <p:spPr>
          <a:xfrm>
            <a:off x="2586523" y="450166"/>
            <a:ext cx="3874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ar-S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دقة الملاحظة ؟؟</a:t>
            </a:r>
            <a:endParaRPr lang="ar-S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G20_026.JPG                                                   0000043C G-Chem II                      AB89E6CB:"/>
          <p:cNvPicPr>
            <a:picLocks noChangeAspect="1" noChangeArrowheads="1"/>
          </p:cNvPicPr>
          <p:nvPr/>
        </p:nvPicPr>
        <p:blipFill>
          <a:blip r:embed="rId2"/>
          <a:srcRect l="1666" r="4166"/>
          <a:stretch>
            <a:fillRect/>
          </a:stretch>
        </p:blipFill>
        <p:spPr bwMode="auto">
          <a:xfrm>
            <a:off x="0" y="0"/>
            <a:ext cx="9144000" cy="6473825"/>
          </a:xfrm>
          <a:prstGeom prst="rect">
            <a:avLst/>
          </a:prstGeom>
          <a:noFill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5638800" y="228600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Tin Can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5638800" y="685800"/>
            <a:ext cx="236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Aluminum Cans</a:t>
            </a:r>
          </a:p>
        </p:txBody>
      </p:sp>
      <p:sp>
        <p:nvSpPr>
          <p:cNvPr id="5" name="مستطيل 4"/>
          <p:cNvSpPr/>
          <p:nvPr/>
        </p:nvSpPr>
        <p:spPr>
          <a:xfrm>
            <a:off x="94050" y="5838522"/>
            <a:ext cx="370422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32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تاكسد</a:t>
            </a:r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ar-SA" sz="32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الخارصين</a:t>
            </a:r>
            <a:r>
              <a:rPr lang="ar-SA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بدلا من الحديد .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  <p:bldP spid="27652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ALAMEAH_IMG33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79" y="664699"/>
            <a:ext cx="6710289" cy="4709160"/>
          </a:xfrm>
          <a:prstGeom prst="rect">
            <a:avLst/>
          </a:prstGeom>
        </p:spPr>
      </p:pic>
      <p:sp>
        <p:nvSpPr>
          <p:cNvPr id="4" name="مستطيل 3"/>
          <p:cNvSpPr/>
          <p:nvPr/>
        </p:nvSpPr>
        <p:spPr>
          <a:xfrm>
            <a:off x="1152540" y="5796672"/>
            <a:ext cx="70911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hlinkClick r:id="rId3"/>
              </a:rPr>
              <a:t>http://</a:t>
            </a:r>
            <a:r>
              <a:rPr lang="en-US" sz="3200" dirty="0" smtClean="0">
                <a:hlinkClick r:id="rId3"/>
              </a:rPr>
              <a:t>ed-flash.com/Fcat.aspx?catid=8</a:t>
            </a:r>
            <a:endParaRPr lang="ar-SA" sz="3200" dirty="0" smtClean="0"/>
          </a:p>
          <a:p>
            <a:endParaRPr lang="en-US" sz="3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716</Words>
  <Application>Microsoft Macintosh PowerPoint</Application>
  <PresentationFormat>عرض على الشاشة (3:4)‏</PresentationFormat>
  <Paragraphs>138</Paragraphs>
  <Slides>33</Slides>
  <Notes>8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33</vt:i4>
      </vt:variant>
    </vt:vector>
  </HeadingPairs>
  <TitlesOfParts>
    <vt:vector size="34" baseType="lpstr">
      <vt:lpstr>Office Theme</vt:lpstr>
      <vt:lpstr>ماهو الرابط العجيب بين الصور !!!</vt:lpstr>
      <vt:lpstr>مخطط الخلية </vt:lpstr>
      <vt:lpstr>مكونات الخلية الجلفانية </vt:lpstr>
      <vt:lpstr>اقرئي الصورة ؟؟</vt:lpstr>
      <vt:lpstr>الشريحة 5</vt:lpstr>
      <vt:lpstr>الشريحة 6</vt:lpstr>
      <vt:lpstr>الشريحة 7</vt:lpstr>
      <vt:lpstr>خلية الخارصين و الكربون الجافة </vt:lpstr>
      <vt:lpstr>البطارية القلوية </vt:lpstr>
      <vt:lpstr>الشريحة 10</vt:lpstr>
      <vt:lpstr>بطارية الفضة </vt:lpstr>
      <vt:lpstr>الشريحة 12</vt:lpstr>
      <vt:lpstr>الشريحة 13</vt:lpstr>
      <vt:lpstr>خلايا الوقود</vt:lpstr>
      <vt:lpstr>الشريحة 15</vt:lpstr>
      <vt:lpstr>الشريحة 16</vt:lpstr>
      <vt:lpstr>Fuel Cells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  <vt:lpstr>الشريحة 24</vt:lpstr>
      <vt:lpstr>الشريحة 25</vt:lpstr>
      <vt:lpstr>الشريحة 26</vt:lpstr>
      <vt:lpstr>ماهي طرق منع التاكل ؟؟</vt:lpstr>
      <vt:lpstr>الشريحة 28</vt:lpstr>
      <vt:lpstr>الشريحة 29</vt:lpstr>
      <vt:lpstr>الشريحة 30</vt:lpstr>
      <vt:lpstr>الشريحة 31</vt:lpstr>
      <vt:lpstr>الشريحة 32</vt:lpstr>
      <vt:lpstr>الشريحة 33</vt:lpstr>
    </vt:vector>
  </TitlesOfParts>
  <Company>Georgia Institute of Technology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16  </dc:title>
  <dc:creator>Daniel Boone</dc:creator>
  <cp:lastModifiedBy>dell</cp:lastModifiedBy>
  <cp:revision>43</cp:revision>
  <dcterms:created xsi:type="dcterms:W3CDTF">2009-11-23T13:49:24Z</dcterms:created>
  <dcterms:modified xsi:type="dcterms:W3CDTF">2013-03-06T05:34:33Z</dcterms:modified>
</cp:coreProperties>
</file>